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1" r:id="rId5"/>
    <p:sldId id="262" r:id="rId6"/>
    <p:sldId id="275" r:id="rId7"/>
    <p:sldId id="276" r:id="rId8"/>
    <p:sldId id="264" r:id="rId9"/>
    <p:sldId id="273" r:id="rId10"/>
    <p:sldId id="272" r:id="rId11"/>
    <p:sldId id="27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embeddedFontLst>
    <p:embeddedFont>
      <p:font typeface="Arial Rounded MT Bold" panose="020F0704030504030204" pitchFamily="34" charset="77"/>
      <p:regular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3377D-81F3-6D40-99EB-59C555082A9A}" v="392" dt="2026-04-08T15:37:38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CA GARRIDO MARTIN" userId="2602ea44-6c8e-462b-95e5-eb6fe7819c8b" providerId="ADAL" clId="{1D170FEA-B76A-5C12-8094-6122A1ED4608}"/>
    <pc:docChg chg="custSel addSld delSld modSld">
      <pc:chgData name="BLANCA GARRIDO MARTIN" userId="2602ea44-6c8e-462b-95e5-eb6fe7819c8b" providerId="ADAL" clId="{1D170FEA-B76A-5C12-8094-6122A1ED4608}" dt="2026-04-08T15:37:38.972" v="535" actId="20577"/>
      <pc:docMkLst>
        <pc:docMk/>
      </pc:docMkLst>
      <pc:sldChg chg="modSp mod">
        <pc:chgData name="BLANCA GARRIDO MARTIN" userId="2602ea44-6c8e-462b-95e5-eb6fe7819c8b" providerId="ADAL" clId="{1D170FEA-B76A-5C12-8094-6122A1ED4608}" dt="2026-04-08T14:13:43.518" v="131" actId="20577"/>
        <pc:sldMkLst>
          <pc:docMk/>
          <pc:sldMk cId="996053595" sldId="262"/>
        </pc:sldMkLst>
        <pc:spChg chg="mod">
          <ac:chgData name="BLANCA GARRIDO MARTIN" userId="2602ea44-6c8e-462b-95e5-eb6fe7819c8b" providerId="ADAL" clId="{1D170FEA-B76A-5C12-8094-6122A1ED4608}" dt="2026-04-08T14:13:43.518" v="131" actId="20577"/>
          <ac:spMkLst>
            <pc:docMk/>
            <pc:sldMk cId="996053595" sldId="262"/>
            <ac:spMk id="80" creationId="{7481F328-7AA3-45AF-9E50-BABF3EB5969E}"/>
          </ac:spMkLst>
        </pc:spChg>
        <pc:spChg chg="mod">
          <ac:chgData name="BLANCA GARRIDO MARTIN" userId="2602ea44-6c8e-462b-95e5-eb6fe7819c8b" providerId="ADAL" clId="{1D170FEA-B76A-5C12-8094-6122A1ED4608}" dt="2026-04-08T14:12:43.965" v="71" actId="20577"/>
          <ac:spMkLst>
            <pc:docMk/>
            <pc:sldMk cId="996053595" sldId="262"/>
            <ac:spMk id="81" creationId="{C6ADD6EC-F775-4531-B314-097C362894DE}"/>
          </ac:spMkLst>
        </pc:spChg>
        <pc:spChg chg="mod">
          <ac:chgData name="BLANCA GARRIDO MARTIN" userId="2602ea44-6c8e-462b-95e5-eb6fe7819c8b" providerId="ADAL" clId="{1D170FEA-B76A-5C12-8094-6122A1ED4608}" dt="2026-04-08T14:13:05.676" v="120" actId="1076"/>
          <ac:spMkLst>
            <pc:docMk/>
            <pc:sldMk cId="996053595" sldId="262"/>
            <ac:spMk id="86" creationId="{A7BD9DD4-5E81-480A-BA6A-741741BA3B04}"/>
          </ac:spMkLst>
        </pc:spChg>
      </pc:sldChg>
      <pc:sldChg chg="modSp mod modAnim">
        <pc:chgData name="BLANCA GARRIDO MARTIN" userId="2602ea44-6c8e-462b-95e5-eb6fe7819c8b" providerId="ADAL" clId="{1D170FEA-B76A-5C12-8094-6122A1ED4608}" dt="2026-04-08T14:20:04.865" v="236" actId="20577"/>
        <pc:sldMkLst>
          <pc:docMk/>
          <pc:sldMk cId="2708088445" sldId="264"/>
        </pc:sldMkLst>
        <pc:spChg chg="mod">
          <ac:chgData name="BLANCA GARRIDO MARTIN" userId="2602ea44-6c8e-462b-95e5-eb6fe7819c8b" providerId="ADAL" clId="{1D170FEA-B76A-5C12-8094-6122A1ED4608}" dt="2026-04-08T14:18:39.465" v="163" actId="313"/>
          <ac:spMkLst>
            <pc:docMk/>
            <pc:sldMk cId="2708088445" sldId="264"/>
            <ac:spMk id="64" creationId="{FE83D8BE-0429-4E59-B5B5-53BFD6A5427A}"/>
          </ac:spMkLst>
        </pc:spChg>
        <pc:spChg chg="mod">
          <ac:chgData name="BLANCA GARRIDO MARTIN" userId="2602ea44-6c8e-462b-95e5-eb6fe7819c8b" providerId="ADAL" clId="{1D170FEA-B76A-5C12-8094-6122A1ED4608}" dt="2026-04-08T14:19:05.140" v="209" actId="5793"/>
          <ac:spMkLst>
            <pc:docMk/>
            <pc:sldMk cId="2708088445" sldId="264"/>
            <ac:spMk id="72" creationId="{6520E75C-E165-4948-B82A-479882DF415E}"/>
          </ac:spMkLst>
        </pc:spChg>
        <pc:spChg chg="mod">
          <ac:chgData name="BLANCA GARRIDO MARTIN" userId="2602ea44-6c8e-462b-95e5-eb6fe7819c8b" providerId="ADAL" clId="{1D170FEA-B76A-5C12-8094-6122A1ED4608}" dt="2026-04-08T14:20:04.865" v="236" actId="20577"/>
          <ac:spMkLst>
            <pc:docMk/>
            <pc:sldMk cId="2708088445" sldId="264"/>
            <ac:spMk id="82" creationId="{7AF3AE3C-646F-486B-90A0-2735327AE985}"/>
          </ac:spMkLst>
        </pc:spChg>
        <pc:cxnChg chg="mod">
          <ac:chgData name="BLANCA GARRIDO MARTIN" userId="2602ea44-6c8e-462b-95e5-eb6fe7819c8b" providerId="ADAL" clId="{1D170FEA-B76A-5C12-8094-6122A1ED4608}" dt="2026-04-08T14:18:51.423" v="164" actId="1076"/>
          <ac:cxnSpMkLst>
            <pc:docMk/>
            <pc:sldMk cId="2708088445" sldId="264"/>
            <ac:cxnSpMk id="69" creationId="{4A5C3CDD-33FD-40C3-9FDA-A97F781BC171}"/>
          </ac:cxnSpMkLst>
        </pc:cxnChg>
      </pc:sldChg>
      <pc:sldChg chg="modSp">
        <pc:chgData name="BLANCA GARRIDO MARTIN" userId="2602ea44-6c8e-462b-95e5-eb6fe7819c8b" providerId="ADAL" clId="{1D170FEA-B76A-5C12-8094-6122A1ED4608}" dt="2026-04-08T15:34:46.951" v="417" actId="20577"/>
        <pc:sldMkLst>
          <pc:docMk/>
          <pc:sldMk cId="3129527597" sldId="265"/>
        </pc:sldMkLst>
        <pc:spChg chg="mod">
          <ac:chgData name="BLANCA GARRIDO MARTIN" userId="2602ea44-6c8e-462b-95e5-eb6fe7819c8b" providerId="ADAL" clId="{1D170FEA-B76A-5C12-8094-6122A1ED4608}" dt="2026-04-08T15:34:46.951" v="417" actId="20577"/>
          <ac:spMkLst>
            <pc:docMk/>
            <pc:sldMk cId="3129527597" sldId="265"/>
            <ac:spMk id="75" creationId="{E94222A7-7B47-4FD7-9F0D-178C2682DE73}"/>
          </ac:spMkLst>
        </pc:spChg>
        <pc:spChg chg="mod">
          <ac:chgData name="BLANCA GARRIDO MARTIN" userId="2602ea44-6c8e-462b-95e5-eb6fe7819c8b" providerId="ADAL" clId="{1D170FEA-B76A-5C12-8094-6122A1ED4608}" dt="2026-04-08T15:34:36.639" v="405" actId="20577"/>
          <ac:spMkLst>
            <pc:docMk/>
            <pc:sldMk cId="3129527597" sldId="265"/>
            <ac:spMk id="77" creationId="{A2C3D619-4019-4BF3-BBC9-0C8CC35441B7}"/>
          </ac:spMkLst>
        </pc:spChg>
      </pc:sldChg>
      <pc:sldChg chg="modSp mod">
        <pc:chgData name="BLANCA GARRIDO MARTIN" userId="2602ea44-6c8e-462b-95e5-eb6fe7819c8b" providerId="ADAL" clId="{1D170FEA-B76A-5C12-8094-6122A1ED4608}" dt="2026-04-08T15:37:38.972" v="535" actId="20577"/>
        <pc:sldMkLst>
          <pc:docMk/>
          <pc:sldMk cId="2148901765" sldId="268"/>
        </pc:sldMkLst>
        <pc:spChg chg="mod">
          <ac:chgData name="BLANCA GARRIDO MARTIN" userId="2602ea44-6c8e-462b-95e5-eb6fe7819c8b" providerId="ADAL" clId="{1D170FEA-B76A-5C12-8094-6122A1ED4608}" dt="2026-04-08T15:37:38.972" v="535" actId="20577"/>
          <ac:spMkLst>
            <pc:docMk/>
            <pc:sldMk cId="2148901765" sldId="268"/>
            <ac:spMk id="51" creationId="{D2F3A1E9-81B8-406B-8DC5-E053AE71C6F7}"/>
          </ac:spMkLst>
        </pc:spChg>
      </pc:sldChg>
      <pc:sldChg chg="modSp del mod">
        <pc:chgData name="BLANCA GARRIDO MARTIN" userId="2602ea44-6c8e-462b-95e5-eb6fe7819c8b" providerId="ADAL" clId="{1D170FEA-B76A-5C12-8094-6122A1ED4608}" dt="2026-04-08T14:15:53.950" v="133" actId="2696"/>
        <pc:sldMkLst>
          <pc:docMk/>
          <pc:sldMk cId="2652924419" sldId="271"/>
        </pc:sldMkLst>
        <pc:graphicFrameChg chg="mod">
          <ac:chgData name="BLANCA GARRIDO MARTIN" userId="2602ea44-6c8e-462b-95e5-eb6fe7819c8b" providerId="ADAL" clId="{1D170FEA-B76A-5C12-8094-6122A1ED4608}" dt="2026-04-08T14:14:27.096" v="132" actId="1036"/>
          <ac:graphicFrameMkLst>
            <pc:docMk/>
            <pc:sldMk cId="2652924419" sldId="271"/>
            <ac:graphicFrameMk id="134" creationId="{F9EF8921-CCEE-4E50-B6B0-2784B8F3D44B}"/>
          </ac:graphicFrameMkLst>
        </pc:graphicFrameChg>
      </pc:sldChg>
      <pc:sldChg chg="modSp mod modAnim">
        <pc:chgData name="BLANCA GARRIDO MARTIN" userId="2602ea44-6c8e-462b-95e5-eb6fe7819c8b" providerId="ADAL" clId="{1D170FEA-B76A-5C12-8094-6122A1ED4608}" dt="2026-04-08T14:23:42.552" v="308" actId="403"/>
        <pc:sldMkLst>
          <pc:docMk/>
          <pc:sldMk cId="1787576414" sldId="272"/>
        </pc:sldMkLst>
        <pc:spChg chg="mod">
          <ac:chgData name="BLANCA GARRIDO MARTIN" userId="2602ea44-6c8e-462b-95e5-eb6fe7819c8b" providerId="ADAL" clId="{1D170FEA-B76A-5C12-8094-6122A1ED4608}" dt="2026-04-08T14:23:02.281" v="301" actId="403"/>
          <ac:spMkLst>
            <pc:docMk/>
            <pc:sldMk cId="1787576414" sldId="272"/>
            <ac:spMk id="64" creationId="{FA8EE165-65A2-4C05-B319-0EE63A4173E0}"/>
          </ac:spMkLst>
        </pc:spChg>
        <pc:spChg chg="mod">
          <ac:chgData name="BLANCA GARRIDO MARTIN" userId="2602ea44-6c8e-462b-95e5-eb6fe7819c8b" providerId="ADAL" clId="{1D170FEA-B76A-5C12-8094-6122A1ED4608}" dt="2026-04-08T14:23:42.552" v="308" actId="403"/>
          <ac:spMkLst>
            <pc:docMk/>
            <pc:sldMk cId="1787576414" sldId="272"/>
            <ac:spMk id="70" creationId="{7D1BA37A-2AB9-4D1B-92F0-48313233DB89}"/>
          </ac:spMkLst>
        </pc:spChg>
      </pc:sldChg>
      <pc:sldChg chg="modSp">
        <pc:chgData name="BLANCA GARRIDO MARTIN" userId="2602ea44-6c8e-462b-95e5-eb6fe7819c8b" providerId="ADAL" clId="{1D170FEA-B76A-5C12-8094-6122A1ED4608}" dt="2026-04-08T14:21:11.001" v="284" actId="20577"/>
        <pc:sldMkLst>
          <pc:docMk/>
          <pc:sldMk cId="3251613349" sldId="273"/>
        </pc:sldMkLst>
        <pc:spChg chg="mod">
          <ac:chgData name="BLANCA GARRIDO MARTIN" userId="2602ea44-6c8e-462b-95e5-eb6fe7819c8b" providerId="ADAL" clId="{1D170FEA-B76A-5C12-8094-6122A1ED4608}" dt="2026-04-08T14:21:11.001" v="284" actId="20577"/>
          <ac:spMkLst>
            <pc:docMk/>
            <pc:sldMk cId="3251613349" sldId="273"/>
            <ac:spMk id="83" creationId="{61327CE1-9278-45F6-8228-4D7A0B1A2DE0}"/>
          </ac:spMkLst>
        </pc:spChg>
      </pc:sldChg>
      <pc:sldChg chg="modSp">
        <pc:chgData name="BLANCA GARRIDO MARTIN" userId="2602ea44-6c8e-462b-95e5-eb6fe7819c8b" providerId="ADAL" clId="{1D170FEA-B76A-5C12-8094-6122A1ED4608}" dt="2026-04-08T15:33:21.475" v="388" actId="207"/>
        <pc:sldMkLst>
          <pc:docMk/>
          <pc:sldMk cId="4062402163" sldId="274"/>
        </pc:sldMkLst>
        <pc:spChg chg="mod">
          <ac:chgData name="BLANCA GARRIDO MARTIN" userId="2602ea44-6c8e-462b-95e5-eb6fe7819c8b" providerId="ADAL" clId="{1D170FEA-B76A-5C12-8094-6122A1ED4608}" dt="2026-04-08T15:33:21.475" v="388" actId="207"/>
          <ac:spMkLst>
            <pc:docMk/>
            <pc:sldMk cId="4062402163" sldId="274"/>
            <ac:spMk id="65" creationId="{4F1F7713-4AE5-440A-9CE3-45732C124F32}"/>
          </ac:spMkLst>
        </pc:spChg>
      </pc:sldChg>
      <pc:sldChg chg="addSp delSp modSp new mod setBg">
        <pc:chgData name="BLANCA GARRIDO MARTIN" userId="2602ea44-6c8e-462b-95e5-eb6fe7819c8b" providerId="ADAL" clId="{1D170FEA-B76A-5C12-8094-6122A1ED4608}" dt="2026-04-08T14:16:55.749" v="137" actId="26606"/>
        <pc:sldMkLst>
          <pc:docMk/>
          <pc:sldMk cId="932363999" sldId="275"/>
        </pc:sldMkLst>
        <pc:spChg chg="del">
          <ac:chgData name="BLANCA GARRIDO MARTIN" userId="2602ea44-6c8e-462b-95e5-eb6fe7819c8b" providerId="ADAL" clId="{1D170FEA-B76A-5C12-8094-6122A1ED4608}" dt="2026-04-08T14:16:55.749" v="137" actId="26606"/>
          <ac:spMkLst>
            <pc:docMk/>
            <pc:sldMk cId="932363999" sldId="275"/>
            <ac:spMk id="2" creationId="{4FE8C8B4-6979-6535-593B-4E9C3E0B7ED1}"/>
          </ac:spMkLst>
        </pc:spChg>
        <pc:spChg chg="del">
          <ac:chgData name="BLANCA GARRIDO MARTIN" userId="2602ea44-6c8e-462b-95e5-eb6fe7819c8b" providerId="ADAL" clId="{1D170FEA-B76A-5C12-8094-6122A1ED4608}" dt="2026-04-08T14:16:49.800" v="136"/>
          <ac:spMkLst>
            <pc:docMk/>
            <pc:sldMk cId="932363999" sldId="275"/>
            <ac:spMk id="3" creationId="{C626467C-49EA-9F1A-7EC6-03E83B7F3510}"/>
          </ac:spMkLst>
        </pc:spChg>
        <pc:spChg chg="add">
          <ac:chgData name="BLANCA GARRIDO MARTIN" userId="2602ea44-6c8e-462b-95e5-eb6fe7819c8b" providerId="ADAL" clId="{1D170FEA-B76A-5C12-8094-6122A1ED4608}" dt="2026-04-08T14:16:55.749" v="137" actId="26606"/>
          <ac:spMkLst>
            <pc:docMk/>
            <pc:sldMk cId="932363999" sldId="275"/>
            <ac:spMk id="10" creationId="{42A4FC2C-047E-45A5-965D-8E1E3BF09BC6}"/>
          </ac:spMkLst>
        </pc:spChg>
        <pc:picChg chg="add mod ord">
          <ac:chgData name="BLANCA GARRIDO MARTIN" userId="2602ea44-6c8e-462b-95e5-eb6fe7819c8b" providerId="ADAL" clId="{1D170FEA-B76A-5C12-8094-6122A1ED4608}" dt="2026-04-08T14:16:55.749" v="137" actId="26606"/>
          <ac:picMkLst>
            <pc:docMk/>
            <pc:sldMk cId="932363999" sldId="275"/>
            <ac:picMk id="5" creationId="{185907DD-EA61-CB52-6929-02116A3A7580}"/>
          </ac:picMkLst>
        </pc:picChg>
      </pc:sldChg>
      <pc:sldChg chg="addSp delSp modSp new mod setBg">
        <pc:chgData name="BLANCA GARRIDO MARTIN" userId="2602ea44-6c8e-462b-95e5-eb6fe7819c8b" providerId="ADAL" clId="{1D170FEA-B76A-5C12-8094-6122A1ED4608}" dt="2026-04-08T14:17:58.859" v="141" actId="26606"/>
        <pc:sldMkLst>
          <pc:docMk/>
          <pc:sldMk cId="3314608247" sldId="276"/>
        </pc:sldMkLst>
        <pc:spChg chg="del">
          <ac:chgData name="BLANCA GARRIDO MARTIN" userId="2602ea44-6c8e-462b-95e5-eb6fe7819c8b" providerId="ADAL" clId="{1D170FEA-B76A-5C12-8094-6122A1ED4608}" dt="2026-04-08T14:17:58.859" v="141" actId="26606"/>
          <ac:spMkLst>
            <pc:docMk/>
            <pc:sldMk cId="3314608247" sldId="276"/>
            <ac:spMk id="2" creationId="{0FE6FF38-74BD-473E-90AB-D199D98188C6}"/>
          </ac:spMkLst>
        </pc:spChg>
        <pc:spChg chg="del">
          <ac:chgData name="BLANCA GARRIDO MARTIN" userId="2602ea44-6c8e-462b-95e5-eb6fe7819c8b" providerId="ADAL" clId="{1D170FEA-B76A-5C12-8094-6122A1ED4608}" dt="2026-04-08T14:17:56.236" v="140"/>
          <ac:spMkLst>
            <pc:docMk/>
            <pc:sldMk cId="3314608247" sldId="276"/>
            <ac:spMk id="3" creationId="{AFAFA865-B7D0-39D2-8107-6D4FE9F669AB}"/>
          </ac:spMkLst>
        </pc:spChg>
        <pc:spChg chg="add">
          <ac:chgData name="BLANCA GARRIDO MARTIN" userId="2602ea44-6c8e-462b-95e5-eb6fe7819c8b" providerId="ADAL" clId="{1D170FEA-B76A-5C12-8094-6122A1ED4608}" dt="2026-04-08T14:17:58.859" v="141" actId="26606"/>
          <ac:spMkLst>
            <pc:docMk/>
            <pc:sldMk cId="3314608247" sldId="276"/>
            <ac:spMk id="10" creationId="{42A4FC2C-047E-45A5-965D-8E1E3BF09BC6}"/>
          </ac:spMkLst>
        </pc:spChg>
        <pc:picChg chg="add mod ord">
          <ac:chgData name="BLANCA GARRIDO MARTIN" userId="2602ea44-6c8e-462b-95e5-eb6fe7819c8b" providerId="ADAL" clId="{1D170FEA-B76A-5C12-8094-6122A1ED4608}" dt="2026-04-08T14:17:58.859" v="141" actId="26606"/>
          <ac:picMkLst>
            <pc:docMk/>
            <pc:sldMk cId="3314608247" sldId="276"/>
            <ac:picMk id="5" creationId="{5D4ED1EE-54BD-03A9-E0A9-35F5E321306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176DB-4551-464B-B5EE-AE5E75770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D6AA92-B635-48F6-96DA-674589950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53DEB-A040-4D12-BE24-A2CB2CB4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DD1FC4-7062-42A3-8BFB-AF7574B3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1A1A0C-4CAF-4A83-B08A-EA149E5D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98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FAE5A-E354-44FA-84A1-74C09718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B6D4AA-8056-4289-9B69-A1DB7107C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7BB32-F9FC-445F-BAE9-17434495E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FF3FA2-5B7C-48FA-A0C1-8BDE56CC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93C0D5-C073-436E-BDF5-2911D695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89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B346E5-DE2E-4EC9-8BA6-F9D8D42CE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E5B712-31C7-420F-868A-C89D2CFE9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CABA1E-273B-442F-81D2-0A2D7645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A4F62B-6204-492B-B154-A39E342D3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5A95E-7B85-47FE-9546-4E9C74085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223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D605E-6997-4247-A1B9-ECB03522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F79C1A-2481-4DC3-A8AA-6AB9DFF68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1153D9-934E-4C0B-A3EE-B9CC9CD4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C72E47-EB72-43A4-9860-053B6468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95CEAF-DBED-4514-92CC-443691667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29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9D777-C9ED-4ECE-B22D-18E0756A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2ADA4E-A257-400E-9F8B-6B6291DE8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B47BBE-4285-44AC-8D45-868B7AAB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D95824-87F5-4623-ABA2-5BE5C2F2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4C4CA2-4912-4E14-9571-6A16DDA8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00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5D1D1-F6D8-4B32-9C27-28A1246C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064BEB-D2A7-4E9E-9230-5974195A1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5DA80-F4FC-48DF-B39A-11782FC6A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1B8B8E-7DB5-42CB-BB87-0DFA2CD8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F495C8-480B-4AF9-A1FA-E1993129B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53F1F8-77BB-480C-8C11-3A952CC5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3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801B2C-F0AE-44E4-B05F-CEE620AC1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07CD2C-4C66-4F7C-BFD7-F013078FE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18039C-9B81-4A68-8F2E-BEE96B726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93A1BD7-FDB0-4A9B-8380-DDA252CDB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C8D80B-FEDF-4AF8-AB76-47B4AF4DF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04ED4C-3990-4E41-AEA2-E4B0771F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987248A-DC43-494E-AD63-39466A93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E6A39C-15C0-4EEF-B4BB-5F9C7A02E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871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2B3CE-1FBD-4EC7-8B0E-F448D58E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698299-9520-4C21-AF63-CD2DB2E9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1EE564-36A0-48D9-9C52-8BDA774D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24D335-4D4C-42B1-977D-791FC9BD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06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29B195-8AB8-4BD2-B221-22A4D689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4905E38-0468-44DB-A728-34B03831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522400-1A95-4F2A-95D6-9EB3BC22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51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31703-84EF-4BAA-B8A9-B8EC41A0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DA114-7227-42ED-B2CB-6B040547E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F90170-556A-46F4-8E96-6A5FD9E32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3B0951-B720-4630-9F11-DF80DCD77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98829-0739-4536-B4E8-B2535AB8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B41E25-E90B-4CC9-BD79-F3A2CCEB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54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F9372-242D-480D-BA16-8368B937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EF791F-486C-4600-AD67-5528E7351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236F9C-4F7B-4170-B933-0D8C27605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53BDCF-C8E1-4C3B-BCD9-D4FDE5041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4B4624-A79A-411F-9EF5-8269995C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BF7E35-E3A7-4CF5-BB72-E3619D3A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38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95ECA0F-9D16-45FD-9978-146D5EC0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4DCD8B-6BCE-42E3-8731-23CAA617B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8A87D1-F53E-44E7-BBD8-4987A501B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C8CF4-C0E7-41ED-B3E8-A95028560787}" type="datetimeFigureOut">
              <a:rPr lang="es-ES" smtClean="0"/>
              <a:t>8/4/26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8CE511-FB1A-4538-9412-16AAB5152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F44E4-2FB4-4181-AD42-CE636537A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9B15-BB36-467A-B874-5CEEE4C96C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804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21" Type="http://schemas.openxmlformats.org/officeDocument/2006/relationships/image" Target="../media/image19.sv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image" Target="../media/image1.svg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microsoft.com/office/2017/06/relationships/model3d" Target="../media/model3d1.glb"/><Relationship Id="rId19" Type="http://schemas.openxmlformats.org/officeDocument/2006/relationships/image" Target="../media/image17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svg"/><Relationship Id="rId18" Type="http://schemas.openxmlformats.org/officeDocument/2006/relationships/image" Target="../media/image59.svg"/><Relationship Id="rId3" Type="http://schemas.openxmlformats.org/officeDocument/2006/relationships/image" Target="../media/image22.svg"/><Relationship Id="rId21" Type="http://schemas.microsoft.com/office/2017/06/relationships/model3d" Target="../media/model3d3.glb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58.svg"/><Relationship Id="rId2" Type="http://schemas.openxmlformats.org/officeDocument/2006/relationships/slide" Target="slide2.xml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microsoft.com/office/2017/06/relationships/model3d" Target="../media/model3d1.glb"/><Relationship Id="rId5" Type="http://schemas.openxmlformats.org/officeDocument/2006/relationships/image" Target="../media/image23.svg"/><Relationship Id="rId15" Type="http://schemas.openxmlformats.org/officeDocument/2006/relationships/image" Target="../media/image18.svg"/><Relationship Id="rId10" Type="http://schemas.openxmlformats.org/officeDocument/2006/relationships/image" Target="../media/image28.svg"/><Relationship Id="rId19" Type="http://schemas.openxmlformats.org/officeDocument/2006/relationships/image" Target="../media/image60.svg"/><Relationship Id="rId4" Type="http://schemas.openxmlformats.org/officeDocument/2006/relationships/image" Target="../media/image38.svg"/><Relationship Id="rId9" Type="http://schemas.openxmlformats.org/officeDocument/2006/relationships/image" Target="../media/image7.svg"/><Relationship Id="rId14" Type="http://schemas.openxmlformats.org/officeDocument/2006/relationships/image" Target="../media/image30.sv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svg"/><Relationship Id="rId18" Type="http://schemas.openxmlformats.org/officeDocument/2006/relationships/image" Target="../media/image58.svg"/><Relationship Id="rId3" Type="http://schemas.openxmlformats.org/officeDocument/2006/relationships/image" Target="../media/image22.svg"/><Relationship Id="rId21" Type="http://schemas.openxmlformats.org/officeDocument/2006/relationships/image" Target="../media/image61.sv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63.png"/><Relationship Id="rId25" Type="http://schemas.openxmlformats.org/officeDocument/2006/relationships/image" Target="../media/image64.svg"/><Relationship Id="rId2" Type="http://schemas.openxmlformats.org/officeDocument/2006/relationships/slide" Target="slide2.xml"/><Relationship Id="rId16" Type="http://schemas.microsoft.com/office/2017/06/relationships/model3d" Target="../media/model3d3.glb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microsoft.com/office/2017/06/relationships/model3d" Target="../media/model3d1.glb"/><Relationship Id="rId24" Type="http://schemas.openxmlformats.org/officeDocument/2006/relationships/image" Target="../media/image32.svg"/><Relationship Id="rId5" Type="http://schemas.openxmlformats.org/officeDocument/2006/relationships/image" Target="../media/image23.svg"/><Relationship Id="rId15" Type="http://schemas.openxmlformats.org/officeDocument/2006/relationships/image" Target="../media/image19.svg"/><Relationship Id="rId23" Type="http://schemas.openxmlformats.org/officeDocument/2006/relationships/image" Target="../media/image31.svg"/><Relationship Id="rId10" Type="http://schemas.openxmlformats.org/officeDocument/2006/relationships/image" Target="../media/image8.svg"/><Relationship Id="rId19" Type="http://schemas.openxmlformats.org/officeDocument/2006/relationships/image" Target="../media/image59.svg"/><Relationship Id="rId4" Type="http://schemas.openxmlformats.org/officeDocument/2006/relationships/image" Target="../media/image38.svg"/><Relationship Id="rId9" Type="http://schemas.openxmlformats.org/officeDocument/2006/relationships/image" Target="../media/image27.svg"/><Relationship Id="rId14" Type="http://schemas.openxmlformats.org/officeDocument/2006/relationships/image" Target="../media/image30.svg"/><Relationship Id="rId22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0.svg"/><Relationship Id="rId3" Type="http://schemas.openxmlformats.org/officeDocument/2006/relationships/image" Target="../media/image22.sv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2" Type="http://schemas.openxmlformats.org/officeDocument/2006/relationships/slide" Target="slide2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microsoft.com/office/2017/06/relationships/model3d" Target="../media/model3d1.glb"/><Relationship Id="rId5" Type="http://schemas.openxmlformats.org/officeDocument/2006/relationships/image" Target="../media/image23.svg"/><Relationship Id="rId15" Type="http://schemas.openxmlformats.org/officeDocument/2006/relationships/image" Target="../media/image20.svg"/><Relationship Id="rId10" Type="http://schemas.openxmlformats.org/officeDocument/2006/relationships/image" Target="../media/image28.svg"/><Relationship Id="rId4" Type="http://schemas.openxmlformats.org/officeDocument/2006/relationships/image" Target="../media/image38.svg"/><Relationship Id="rId9" Type="http://schemas.openxmlformats.org/officeDocument/2006/relationships/image" Target="../media/image27.svg"/><Relationship Id="rId1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svg"/><Relationship Id="rId3" Type="http://schemas.openxmlformats.org/officeDocument/2006/relationships/image" Target="../media/image22.sv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2" Type="http://schemas.openxmlformats.org/officeDocument/2006/relationships/slide" Target="slide2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microsoft.com/office/2017/06/relationships/model3d" Target="../media/model3d1.glb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28.svg"/><Relationship Id="rId4" Type="http://schemas.openxmlformats.org/officeDocument/2006/relationships/image" Target="../media/image38.svg"/><Relationship Id="rId9" Type="http://schemas.openxmlformats.org/officeDocument/2006/relationships/image" Target="../media/image27.svg"/><Relationship Id="rId1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svg"/><Relationship Id="rId18" Type="http://schemas.openxmlformats.org/officeDocument/2006/relationships/image" Target="../media/image33.svg"/><Relationship Id="rId26" Type="http://schemas.openxmlformats.org/officeDocument/2006/relationships/hyperlink" Target="https://www.us.es/internacional/movilidad" TargetMode="External"/><Relationship Id="rId3" Type="http://schemas.openxmlformats.org/officeDocument/2006/relationships/image" Target="../media/image22.svg"/><Relationship Id="rId21" Type="http://schemas.openxmlformats.org/officeDocument/2006/relationships/hyperlink" Target="mailto:filologiainternacional1@us.es" TargetMode="External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32.svg"/><Relationship Id="rId25" Type="http://schemas.openxmlformats.org/officeDocument/2006/relationships/hyperlink" Target="https://filologia.us.es/wp-content/uploads/2024/02/Convenios-Erasmus-2024-25.pdf" TargetMode="External"/><Relationship Id="rId2" Type="http://schemas.openxmlformats.org/officeDocument/2006/relationships/slide" Target="slide2.xml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microsoft.com/office/2017/06/relationships/model3d" Target="../media/model3d1.glb"/><Relationship Id="rId24" Type="http://schemas.openxmlformats.org/officeDocument/2006/relationships/hyperlink" Target="mailto:filrelint@us.es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12.svg"/><Relationship Id="rId23" Type="http://schemas.openxmlformats.org/officeDocument/2006/relationships/hyperlink" Target="mailto:mmendez5@us.es" TargetMode="External"/><Relationship Id="rId10" Type="http://schemas.openxmlformats.org/officeDocument/2006/relationships/image" Target="../media/image28.svg"/><Relationship Id="rId19" Type="http://schemas.openxmlformats.org/officeDocument/2006/relationships/image" Target="../media/image34.svg"/><Relationship Id="rId4" Type="http://schemas.openxmlformats.org/officeDocument/2006/relationships/image" Target="../media/image2.svg"/><Relationship Id="rId9" Type="http://schemas.openxmlformats.org/officeDocument/2006/relationships/image" Target="../media/image27.svg"/><Relationship Id="rId14" Type="http://schemas.openxmlformats.org/officeDocument/2006/relationships/image" Target="../media/image30.svg"/><Relationship Id="rId22" Type="http://schemas.openxmlformats.org/officeDocument/2006/relationships/hyperlink" Target="mailto:filologiainternacionalestudiantes@us.es" TargetMode="External"/><Relationship Id="rId27" Type="http://schemas.openxmlformats.org/officeDocument/2006/relationships/hyperlink" Target="mailto:movilidad@us.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microsoft.com/office/2017/06/relationships/model3d" Target="../media/model3d1.glb"/><Relationship Id="rId18" Type="http://schemas.openxmlformats.org/officeDocument/2006/relationships/image" Target="../media/image16.svg"/><Relationship Id="rId26" Type="http://schemas.openxmlformats.org/officeDocument/2006/relationships/image" Target="../media/image44.svg"/><Relationship Id="rId3" Type="http://schemas.openxmlformats.org/officeDocument/2006/relationships/image" Target="../media/image22.svg"/><Relationship Id="rId21" Type="http://schemas.openxmlformats.org/officeDocument/2006/relationships/image" Target="../media/image40.png"/><Relationship Id="rId7" Type="http://schemas.openxmlformats.org/officeDocument/2006/relationships/image" Target="../media/image25.svg"/><Relationship Id="rId12" Type="http://schemas.openxmlformats.org/officeDocument/2006/relationships/image" Target="../media/image28.svg"/><Relationship Id="rId17" Type="http://schemas.openxmlformats.org/officeDocument/2006/relationships/image" Target="../media/image15.svg"/><Relationship Id="rId25" Type="http://schemas.openxmlformats.org/officeDocument/2006/relationships/image" Target="../media/image43.jpg"/><Relationship Id="rId2" Type="http://schemas.openxmlformats.org/officeDocument/2006/relationships/slide" Target="slide2.xml"/><Relationship Id="rId16" Type="http://schemas.openxmlformats.org/officeDocument/2006/relationships/image" Target="../media/image30.svg"/><Relationship Id="rId20" Type="http://schemas.openxmlformats.org/officeDocument/2006/relationships/image" Target="../media/image39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27.svg"/><Relationship Id="rId24" Type="http://schemas.openxmlformats.org/officeDocument/2006/relationships/image" Target="../media/image42.svg"/><Relationship Id="rId5" Type="http://schemas.openxmlformats.org/officeDocument/2006/relationships/image" Target="../media/image3.svg"/><Relationship Id="rId15" Type="http://schemas.openxmlformats.org/officeDocument/2006/relationships/image" Target="../media/image29.svg"/><Relationship Id="rId23" Type="http://schemas.openxmlformats.org/officeDocument/2006/relationships/image" Target="../media/image41.jpg"/><Relationship Id="rId28" Type="http://schemas.openxmlformats.org/officeDocument/2006/relationships/image" Target="../media/image46.svg"/><Relationship Id="rId10" Type="http://schemas.openxmlformats.org/officeDocument/2006/relationships/image" Target="../media/image26.svg"/><Relationship Id="rId19" Type="http://schemas.microsoft.com/office/2017/06/relationships/model3d" Target="../media/model3d2.glb"/><Relationship Id="rId4" Type="http://schemas.openxmlformats.org/officeDocument/2006/relationships/image" Target="../media/image38.sv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hyperlink" Target="https://sevius4.us.es/" TargetMode="External"/><Relationship Id="rId27" Type="http://schemas.openxmlformats.org/officeDocument/2006/relationships/image" Target="../media/image45.svg"/><Relationship Id="rId30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microsoft.com/office/2017/06/relationships/model3d" Target="../media/model3d1.glb"/><Relationship Id="rId18" Type="http://schemas.openxmlformats.org/officeDocument/2006/relationships/image" Target="../media/image16.svg"/><Relationship Id="rId3" Type="http://schemas.openxmlformats.org/officeDocument/2006/relationships/image" Target="../media/image22.svg"/><Relationship Id="rId21" Type="http://schemas.openxmlformats.org/officeDocument/2006/relationships/image" Target="../media/image40.png"/><Relationship Id="rId7" Type="http://schemas.openxmlformats.org/officeDocument/2006/relationships/image" Target="../media/image25.svg"/><Relationship Id="rId12" Type="http://schemas.openxmlformats.org/officeDocument/2006/relationships/image" Target="../media/image28.svg"/><Relationship Id="rId17" Type="http://schemas.openxmlformats.org/officeDocument/2006/relationships/image" Target="../media/image15.svg"/><Relationship Id="rId2" Type="http://schemas.openxmlformats.org/officeDocument/2006/relationships/slide" Target="slide2.xml"/><Relationship Id="rId16" Type="http://schemas.openxmlformats.org/officeDocument/2006/relationships/image" Target="../media/image30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27.svg"/><Relationship Id="rId24" Type="http://schemas.openxmlformats.org/officeDocument/2006/relationships/image" Target="../media/image50.jpg"/><Relationship Id="rId5" Type="http://schemas.openxmlformats.org/officeDocument/2006/relationships/image" Target="../media/image3.svg"/><Relationship Id="rId15" Type="http://schemas.openxmlformats.org/officeDocument/2006/relationships/image" Target="../media/image29.svg"/><Relationship Id="rId23" Type="http://schemas.openxmlformats.org/officeDocument/2006/relationships/hyperlink" Target="mailto:filologiainternacional1@us.es" TargetMode="External"/><Relationship Id="rId10" Type="http://schemas.openxmlformats.org/officeDocument/2006/relationships/image" Target="../media/image26.svg"/><Relationship Id="rId19" Type="http://schemas.microsoft.com/office/2017/06/relationships/model3d" Target="../media/model3d2.glb"/><Relationship Id="rId4" Type="http://schemas.openxmlformats.org/officeDocument/2006/relationships/image" Target="../media/image38.sv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microsoft.com/office/2017/06/relationships/model3d" Target="../media/model3d1.glb"/><Relationship Id="rId18" Type="http://schemas.openxmlformats.org/officeDocument/2006/relationships/image" Target="../media/image16.svg"/><Relationship Id="rId3" Type="http://schemas.openxmlformats.org/officeDocument/2006/relationships/image" Target="../media/image22.svg"/><Relationship Id="rId21" Type="http://schemas.openxmlformats.org/officeDocument/2006/relationships/image" Target="../media/image49.png"/><Relationship Id="rId7" Type="http://schemas.openxmlformats.org/officeDocument/2006/relationships/image" Target="../media/image25.svg"/><Relationship Id="rId12" Type="http://schemas.openxmlformats.org/officeDocument/2006/relationships/image" Target="../media/image28.svg"/><Relationship Id="rId17" Type="http://schemas.openxmlformats.org/officeDocument/2006/relationships/image" Target="../media/image15.svg"/><Relationship Id="rId2" Type="http://schemas.openxmlformats.org/officeDocument/2006/relationships/slide" Target="slide2.xml"/><Relationship Id="rId16" Type="http://schemas.openxmlformats.org/officeDocument/2006/relationships/image" Target="../media/image30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27.svg"/><Relationship Id="rId5" Type="http://schemas.openxmlformats.org/officeDocument/2006/relationships/image" Target="../media/image3.svg"/><Relationship Id="rId15" Type="http://schemas.openxmlformats.org/officeDocument/2006/relationships/image" Target="../media/image29.svg"/><Relationship Id="rId10" Type="http://schemas.openxmlformats.org/officeDocument/2006/relationships/image" Target="../media/image26.svg"/><Relationship Id="rId19" Type="http://schemas.microsoft.com/office/2017/06/relationships/model3d" Target="../media/model3d2.glb"/><Relationship Id="rId4" Type="http://schemas.openxmlformats.org/officeDocument/2006/relationships/image" Target="../media/image38.svg"/><Relationship Id="rId9" Type="http://schemas.openxmlformats.org/officeDocument/2006/relationships/image" Target="../media/image24.sv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microsoft.com/office/2017/06/relationships/model3d" Target="../media/model3d1.glb"/><Relationship Id="rId18" Type="http://schemas.openxmlformats.org/officeDocument/2006/relationships/image" Target="../media/image16.svg"/><Relationship Id="rId3" Type="http://schemas.openxmlformats.org/officeDocument/2006/relationships/image" Target="../media/image22.svg"/><Relationship Id="rId21" Type="http://schemas.openxmlformats.org/officeDocument/2006/relationships/image" Target="../media/image49.png"/><Relationship Id="rId7" Type="http://schemas.openxmlformats.org/officeDocument/2006/relationships/image" Target="../media/image25.svg"/><Relationship Id="rId12" Type="http://schemas.openxmlformats.org/officeDocument/2006/relationships/image" Target="../media/image28.svg"/><Relationship Id="rId17" Type="http://schemas.openxmlformats.org/officeDocument/2006/relationships/image" Target="../media/image15.svg"/><Relationship Id="rId2" Type="http://schemas.openxmlformats.org/officeDocument/2006/relationships/slide" Target="slide2.xml"/><Relationship Id="rId16" Type="http://schemas.openxmlformats.org/officeDocument/2006/relationships/image" Target="../media/image30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27.svg"/><Relationship Id="rId5" Type="http://schemas.openxmlformats.org/officeDocument/2006/relationships/image" Target="../media/image3.svg"/><Relationship Id="rId15" Type="http://schemas.openxmlformats.org/officeDocument/2006/relationships/image" Target="../media/image29.svg"/><Relationship Id="rId10" Type="http://schemas.openxmlformats.org/officeDocument/2006/relationships/image" Target="../media/image26.svg"/><Relationship Id="rId19" Type="http://schemas.microsoft.com/office/2017/06/relationships/model3d" Target="../media/model3d2.glb"/><Relationship Id="rId4" Type="http://schemas.openxmlformats.org/officeDocument/2006/relationships/image" Target="../media/image38.svg"/><Relationship Id="rId9" Type="http://schemas.openxmlformats.org/officeDocument/2006/relationships/image" Target="../media/image24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microsoft.com/office/2017/06/relationships/model3d" Target="../media/model3d1.glb"/><Relationship Id="rId18" Type="http://schemas.openxmlformats.org/officeDocument/2006/relationships/image" Target="../media/image16.svg"/><Relationship Id="rId26" Type="http://schemas.openxmlformats.org/officeDocument/2006/relationships/image" Target="../media/image53.jpg"/><Relationship Id="rId3" Type="http://schemas.openxmlformats.org/officeDocument/2006/relationships/image" Target="../media/image22.svg"/><Relationship Id="rId21" Type="http://schemas.openxmlformats.org/officeDocument/2006/relationships/image" Target="../media/image39.png"/><Relationship Id="rId7" Type="http://schemas.openxmlformats.org/officeDocument/2006/relationships/image" Target="../media/image25.svg"/><Relationship Id="rId12" Type="http://schemas.openxmlformats.org/officeDocument/2006/relationships/image" Target="../media/image28.svg"/><Relationship Id="rId17" Type="http://schemas.openxmlformats.org/officeDocument/2006/relationships/image" Target="../media/image15.svg"/><Relationship Id="rId25" Type="http://schemas.openxmlformats.org/officeDocument/2006/relationships/image" Target="../media/image52.png"/><Relationship Id="rId2" Type="http://schemas.openxmlformats.org/officeDocument/2006/relationships/slide" Target="slide2.xml"/><Relationship Id="rId16" Type="http://schemas.openxmlformats.org/officeDocument/2006/relationships/image" Target="../media/image30.svg"/><Relationship Id="rId20" Type="http://schemas.microsoft.com/office/2017/06/relationships/model3d" Target="../media/model3d2.glb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7.svg"/><Relationship Id="rId24" Type="http://schemas.openxmlformats.org/officeDocument/2006/relationships/hyperlink" Target="mailto:filologiainternacional1@us.es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29.svg"/><Relationship Id="rId23" Type="http://schemas.openxmlformats.org/officeDocument/2006/relationships/image" Target="../media/image51.svg"/><Relationship Id="rId28" Type="http://schemas.openxmlformats.org/officeDocument/2006/relationships/image" Target="../media/image55.jpg"/><Relationship Id="rId10" Type="http://schemas.openxmlformats.org/officeDocument/2006/relationships/image" Target="../media/image6.svg"/><Relationship Id="rId19" Type="http://schemas.openxmlformats.org/officeDocument/2006/relationships/image" Target="../media/image17.svg"/><Relationship Id="rId4" Type="http://schemas.openxmlformats.org/officeDocument/2006/relationships/image" Target="../media/image38.svg"/><Relationship Id="rId9" Type="http://schemas.openxmlformats.org/officeDocument/2006/relationships/image" Target="../media/image4.svg"/><Relationship Id="rId14" Type="http://schemas.openxmlformats.org/officeDocument/2006/relationships/image" Target="../media/image9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7752DE09-22BA-431C-B301-A257A3B1113C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extLst>
              <a:ext uri="{FF2B5EF4-FFF2-40B4-BE49-F238E27FC236}">
                <a16:creationId xmlns:a16="http://schemas.microsoft.com/office/drawing/2014/main" id="{6817427B-7501-4789-A1E8-DC8C176654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A54BB552-C207-40EF-A0ED-B4F1AD84D4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6BBED9B-D116-47F7-95DB-903EB7D00DBA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18" name="Gráfico 17" descr="Abrir dispositivo portátil">
              <a:extLst>
                <a:ext uri="{FF2B5EF4-FFF2-40B4-BE49-F238E27FC236}">
                  <a16:creationId xmlns:a16="http://schemas.microsoft.com/office/drawing/2014/main" id="{2914D804-2584-4331-87EE-64A72119FA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F836C26-1A5D-4E82-ACCC-12950C5EFE1A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8" name="Gráfico 7" descr="Ventana del explorador con relleno sólido">
                <a:extLst>
                  <a:ext uri="{FF2B5EF4-FFF2-40B4-BE49-F238E27FC236}">
                    <a16:creationId xmlns:a16="http://schemas.microsoft.com/office/drawing/2014/main" id="{2E09348B-A42D-4DC2-B87C-180A74196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AF116A01-E0EC-4E32-8AEE-0967E399D145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FBA4BC00-FE84-42EE-8D19-A251DBE53F10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DABBFD5-B5F4-4D05-BE57-9778B2D31BE8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47CB6E8A-E0EC-4234-9569-B6F0ADB206FF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292D998A-9496-4DE1-90AC-5C4293D24B78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E498D8C4-DF2D-45E3-A655-53B49F92781E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6921DBD7-C563-4A5B-8D71-A46140BBDA64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CD1E110D-F1DA-49BF-A678-AA3CE9CD30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697C435-3727-4963-873D-570527E91250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31" name="Gráfico 30" descr="Banco con relleno sólido">
              <a:extLst>
                <a:ext uri="{FF2B5EF4-FFF2-40B4-BE49-F238E27FC236}">
                  <a16:creationId xmlns:a16="http://schemas.microsoft.com/office/drawing/2014/main" id="{EE31DD8C-0954-48AE-9B4C-57F4D293DD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FFB567C-F509-40BB-B8A3-668B4FEF5CE3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9F0E1C6-A563-4C09-AD87-8D476FDE2643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541021CF-3BEF-427D-8E11-4AB0B9B1A6CE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0" name="Gráfico 19" descr="Abrir dispositivo portátil">
                <a:extLst>
                  <a:ext uri="{FF2B5EF4-FFF2-40B4-BE49-F238E27FC236}">
                    <a16:creationId xmlns:a16="http://schemas.microsoft.com/office/drawing/2014/main" id="{94A31A1E-5FD5-44F3-8584-1AFC7CE29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4F2739F4-BE1E-4394-9E09-659B23CDB844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2" name="Gráfico 21" descr="Ventana del explorador con relleno sólido">
                  <a:extLst>
                    <a:ext uri="{FF2B5EF4-FFF2-40B4-BE49-F238E27FC236}">
                      <a16:creationId xmlns:a16="http://schemas.microsoft.com/office/drawing/2014/main" id="{AA1606AB-B037-4B26-A3D4-6B5A30345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3" name="Forma libre: forma 22">
                  <a:extLst>
                    <a:ext uri="{FF2B5EF4-FFF2-40B4-BE49-F238E27FC236}">
                      <a16:creationId xmlns:a16="http://schemas.microsoft.com/office/drawing/2014/main" id="{BA9738EE-25E2-42D0-80D0-5DF53A3144A6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4" name="Forma libre: forma 23">
                  <a:extLst>
                    <a:ext uri="{FF2B5EF4-FFF2-40B4-BE49-F238E27FC236}">
                      <a16:creationId xmlns:a16="http://schemas.microsoft.com/office/drawing/2014/main" id="{ACC96E4B-4CBF-4AF0-89F7-834335D437F9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" name="Forma libre: forma 24">
                  <a:extLst>
                    <a:ext uri="{FF2B5EF4-FFF2-40B4-BE49-F238E27FC236}">
                      <a16:creationId xmlns:a16="http://schemas.microsoft.com/office/drawing/2014/main" id="{DD2EA261-9010-4B5E-BE7F-D2B9C16026F8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6" name="Forma libre: forma 25">
                  <a:extLst>
                    <a:ext uri="{FF2B5EF4-FFF2-40B4-BE49-F238E27FC236}">
                      <a16:creationId xmlns:a16="http://schemas.microsoft.com/office/drawing/2014/main" id="{C5928286-5B64-4AE3-A3E4-9458496AE5CA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7" name="Forma libre: forma 26">
                  <a:extLst>
                    <a:ext uri="{FF2B5EF4-FFF2-40B4-BE49-F238E27FC236}">
                      <a16:creationId xmlns:a16="http://schemas.microsoft.com/office/drawing/2014/main" id="{42AAB36D-A6A9-475A-9CAA-9CA81719DB45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1636F29D-88D2-44D0-BA75-30F7360C5B61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76C2648E-CBED-4632-A3B4-28543812A51E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1843D133-9F70-47A7-8B69-6FA996FF9B94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33" name="Gráfico 32" descr="Flecha lineal: giro a la derecha con relleno sólido">
              <a:extLst>
                <a:ext uri="{FF2B5EF4-FFF2-40B4-BE49-F238E27FC236}">
                  <a16:creationId xmlns:a16="http://schemas.microsoft.com/office/drawing/2014/main" id="{62A22B6B-B459-4426-90CA-EC6C6F00B04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5" name="Gráfico 34" descr="Despegar con relleno sólido">
            <a:extLst>
              <a:ext uri="{FF2B5EF4-FFF2-40B4-BE49-F238E27FC236}">
                <a16:creationId xmlns:a16="http://schemas.microsoft.com/office/drawing/2014/main" id="{4DFE5B45-F73A-46A3-8897-DE4AA00438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Gráfico 35" descr="Aterrizar con relleno sólido">
            <a:extLst>
              <a:ext uri="{FF2B5EF4-FFF2-40B4-BE49-F238E27FC236}">
                <a16:creationId xmlns:a16="http://schemas.microsoft.com/office/drawing/2014/main" id="{216A0426-4A33-466E-BA32-24FE9B2716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20F34813-5CDE-4460-8051-7D590C7F862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8" name="Modelo 3D 37" descr="Advertencia">
                  <a:extLst>
                    <a:ext uri="{FF2B5EF4-FFF2-40B4-BE49-F238E27FC236}">
                      <a16:creationId xmlns:a16="http://schemas.microsoft.com/office/drawing/2014/main" id="{781BFE8B-8C02-47D8-A65A-505A7C6BD4A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66490540"/>
                    </p:ext>
                  </p:extLst>
                </p:nvPr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0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8" name="Modelo 3D 37" descr="Advertencia">
                  <a:extLst>
                    <a:ext uri="{FF2B5EF4-FFF2-40B4-BE49-F238E27FC236}">
                      <a16:creationId xmlns:a16="http://schemas.microsoft.com/office/drawing/2014/main" id="{781BFE8B-8C02-47D8-A65A-505A7C6BD4A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7" name="Gráfico 36" descr="Aula de clases con relleno sólido">
              <a:extLst>
                <a:ext uri="{FF2B5EF4-FFF2-40B4-BE49-F238E27FC236}">
                  <a16:creationId xmlns:a16="http://schemas.microsoft.com/office/drawing/2014/main" id="{5A8351E0-E6EC-440E-916A-722BC0F25D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76336EFE-45E1-4E81-BA4B-09B60919B9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0" name="Grupo 69">
            <a:extLst>
              <a:ext uri="{FF2B5EF4-FFF2-40B4-BE49-F238E27FC236}">
                <a16:creationId xmlns:a16="http://schemas.microsoft.com/office/drawing/2014/main" id="{A141DD69-69D0-4E35-BC57-E281605029C9}"/>
              </a:ext>
            </a:extLst>
          </p:cNvPr>
          <p:cNvGrpSpPr/>
          <p:nvPr/>
        </p:nvGrpSpPr>
        <p:grpSpPr>
          <a:xfrm>
            <a:off x="1193042" y="-3960"/>
            <a:ext cx="11007333" cy="756000"/>
            <a:chOff x="1193042" y="-3960"/>
            <a:chExt cx="11007333" cy="756000"/>
          </a:xfrm>
        </p:grpSpPr>
        <p:sp>
          <p:nvSpPr>
            <p:cNvPr id="42" name="Cubo 41">
              <a:extLst>
                <a:ext uri="{FF2B5EF4-FFF2-40B4-BE49-F238E27FC236}">
                  <a16:creationId xmlns:a16="http://schemas.microsoft.com/office/drawing/2014/main" id="{FCC51A28-C7D7-4450-BCE0-71C2BA6729E6}"/>
                </a:ext>
              </a:extLst>
            </p:cNvPr>
            <p:cNvSpPr/>
            <p:nvPr/>
          </p:nvSpPr>
          <p:spPr>
            <a:xfrm>
              <a:off x="1193042" y="-3960"/>
              <a:ext cx="11007333" cy="756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3394AE10-D018-4071-B619-3D33690596C3}"/>
                </a:ext>
              </a:extLst>
            </p:cNvPr>
            <p:cNvSpPr/>
            <p:nvPr/>
          </p:nvSpPr>
          <p:spPr>
            <a:xfrm>
              <a:off x="1298203" y="175902"/>
              <a:ext cx="557716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Índice de los contenidos de la presentación</a:t>
              </a:r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A84680F8-0D4B-42F4-8B72-D8D84A446AAE}"/>
              </a:ext>
            </a:extLst>
          </p:cNvPr>
          <p:cNvGrpSpPr/>
          <p:nvPr/>
        </p:nvGrpSpPr>
        <p:grpSpPr>
          <a:xfrm>
            <a:off x="1193043" y="800920"/>
            <a:ext cx="11007333" cy="720000"/>
            <a:chOff x="1193043" y="800920"/>
            <a:chExt cx="11007333" cy="720000"/>
          </a:xfrm>
        </p:grpSpPr>
        <p:sp>
          <p:nvSpPr>
            <p:cNvPr id="53" name="Cubo 52">
              <a:extLst>
                <a:ext uri="{FF2B5EF4-FFF2-40B4-BE49-F238E27FC236}">
                  <a16:creationId xmlns:a16="http://schemas.microsoft.com/office/drawing/2014/main" id="{546D7DFA-D0F1-408A-9BF3-5A3377702C45}"/>
                </a:ext>
              </a:extLst>
            </p:cNvPr>
            <p:cNvSpPr/>
            <p:nvPr/>
          </p:nvSpPr>
          <p:spPr>
            <a:xfrm>
              <a:off x="1193043" y="80092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16EA9B71-AAF7-4FD4-8D38-6DF9B238496C}"/>
                </a:ext>
              </a:extLst>
            </p:cNvPr>
            <p:cNvSpPr/>
            <p:nvPr/>
          </p:nvSpPr>
          <p:spPr>
            <a:xfrm>
              <a:off x="1298203" y="955509"/>
              <a:ext cx="402046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Organigrama – Quién hace qué</a:t>
              </a: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54C956C0-AABB-4C76-9F54-E532AAEC1503}"/>
              </a:ext>
            </a:extLst>
          </p:cNvPr>
          <p:cNvGrpSpPr/>
          <p:nvPr/>
        </p:nvGrpSpPr>
        <p:grpSpPr>
          <a:xfrm>
            <a:off x="1193043" y="1571285"/>
            <a:ext cx="11007333" cy="720000"/>
            <a:chOff x="1193043" y="1571285"/>
            <a:chExt cx="11007333" cy="720000"/>
          </a:xfrm>
        </p:grpSpPr>
        <p:sp>
          <p:nvSpPr>
            <p:cNvPr id="54" name="Cubo 53">
              <a:extLst>
                <a:ext uri="{FF2B5EF4-FFF2-40B4-BE49-F238E27FC236}">
                  <a16:creationId xmlns:a16="http://schemas.microsoft.com/office/drawing/2014/main" id="{ADE54B20-2278-4D35-9304-F92784D6F3C8}"/>
                </a:ext>
              </a:extLst>
            </p:cNvPr>
            <p:cNvSpPr/>
            <p:nvPr/>
          </p:nvSpPr>
          <p:spPr>
            <a:xfrm>
              <a:off x="1193043" y="1571285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CDF9D219-6AAE-4229-BBC0-4C51C2DE0F07}"/>
                </a:ext>
              </a:extLst>
            </p:cNvPr>
            <p:cNvSpPr/>
            <p:nvPr/>
          </p:nvSpPr>
          <p:spPr>
            <a:xfrm>
              <a:off x="1341403" y="1731230"/>
              <a:ext cx="1054615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Instrucciones del Centro Internacional – Reunión del 24 de marzo de 2025 en la ETSI</a:t>
              </a:r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C0F72877-7A77-4329-BC38-77AAB62A9A4D}"/>
              </a:ext>
            </a:extLst>
          </p:cNvPr>
          <p:cNvGrpSpPr/>
          <p:nvPr/>
        </p:nvGrpSpPr>
        <p:grpSpPr>
          <a:xfrm>
            <a:off x="1193043" y="2325800"/>
            <a:ext cx="11007333" cy="720000"/>
            <a:chOff x="1193043" y="2325800"/>
            <a:chExt cx="11007333" cy="720000"/>
          </a:xfrm>
        </p:grpSpPr>
        <p:sp>
          <p:nvSpPr>
            <p:cNvPr id="55" name="Cubo 54">
              <a:extLst>
                <a:ext uri="{FF2B5EF4-FFF2-40B4-BE49-F238E27FC236}">
                  <a16:creationId xmlns:a16="http://schemas.microsoft.com/office/drawing/2014/main" id="{18763F7A-5195-495A-A4F4-67BB046081D0}"/>
                </a:ext>
              </a:extLst>
            </p:cNvPr>
            <p:cNvSpPr/>
            <p:nvPr/>
          </p:nvSpPr>
          <p:spPr>
            <a:xfrm>
              <a:off x="1193043" y="232580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F79377DE-7765-494E-AA74-5F55278CFA53}"/>
                </a:ext>
              </a:extLst>
            </p:cNvPr>
            <p:cNvSpPr/>
            <p:nvPr/>
          </p:nvSpPr>
          <p:spPr>
            <a:xfrm>
              <a:off x="1298203" y="2490443"/>
              <a:ext cx="755822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Cómo hacer el Acuerdo de Estudios – El </a:t>
              </a:r>
              <a:r>
                <a:rPr lang="es-ES" sz="2000" i="1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Practicum</a:t>
              </a:r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 – El TFG</a:t>
              </a: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3CC63B9D-374E-4E15-B5B4-AC78D8D43077}"/>
              </a:ext>
            </a:extLst>
          </p:cNvPr>
          <p:cNvGrpSpPr/>
          <p:nvPr/>
        </p:nvGrpSpPr>
        <p:grpSpPr>
          <a:xfrm>
            <a:off x="1193043" y="3084274"/>
            <a:ext cx="11007333" cy="720000"/>
            <a:chOff x="1193043" y="3084274"/>
            <a:chExt cx="11007333" cy="720000"/>
          </a:xfrm>
        </p:grpSpPr>
        <p:sp>
          <p:nvSpPr>
            <p:cNvPr id="56" name="Cubo 55">
              <a:extLst>
                <a:ext uri="{FF2B5EF4-FFF2-40B4-BE49-F238E27FC236}">
                  <a16:creationId xmlns:a16="http://schemas.microsoft.com/office/drawing/2014/main" id="{02579D4A-224B-4A56-AA78-05BE0E7195A5}"/>
                </a:ext>
              </a:extLst>
            </p:cNvPr>
            <p:cNvSpPr/>
            <p:nvPr/>
          </p:nvSpPr>
          <p:spPr>
            <a:xfrm>
              <a:off x="1193043" y="3084274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35DBBCB3-2E77-4E29-A3D9-061A0FBA0591}"/>
                </a:ext>
              </a:extLst>
            </p:cNvPr>
            <p:cNvSpPr/>
            <p:nvPr/>
          </p:nvSpPr>
          <p:spPr>
            <a:xfrm>
              <a:off x="1298203" y="3229649"/>
              <a:ext cx="1047716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Cómo modificar la estancia – Cómo modificar el Acuerdo de Estudios y la matrícula</a:t>
              </a:r>
            </a:p>
          </p:txBody>
        </p: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00616434-99B7-45E4-87CC-F58C7E44A9DB}"/>
              </a:ext>
            </a:extLst>
          </p:cNvPr>
          <p:cNvGrpSpPr/>
          <p:nvPr/>
        </p:nvGrpSpPr>
        <p:grpSpPr>
          <a:xfrm>
            <a:off x="1193042" y="3862571"/>
            <a:ext cx="11007333" cy="720000"/>
            <a:chOff x="1193042" y="3862571"/>
            <a:chExt cx="11007333" cy="720000"/>
          </a:xfrm>
        </p:grpSpPr>
        <p:sp>
          <p:nvSpPr>
            <p:cNvPr id="57" name="Cubo 56">
              <a:extLst>
                <a:ext uri="{FF2B5EF4-FFF2-40B4-BE49-F238E27FC236}">
                  <a16:creationId xmlns:a16="http://schemas.microsoft.com/office/drawing/2014/main" id="{E41EBDD1-AEAB-415C-A534-3E1CB3D7276B}"/>
                </a:ext>
              </a:extLst>
            </p:cNvPr>
            <p:cNvSpPr/>
            <p:nvPr/>
          </p:nvSpPr>
          <p:spPr>
            <a:xfrm>
              <a:off x="1193042" y="3862571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6D9B13D2-F008-46E3-AFDB-407B34C9FA5C}"/>
                </a:ext>
              </a:extLst>
            </p:cNvPr>
            <p:cNvSpPr/>
            <p:nvPr/>
          </p:nvSpPr>
          <p:spPr>
            <a:xfrm>
              <a:off x="1265629" y="4008642"/>
              <a:ext cx="564231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Qué hay que hacer antes de volver a Sevilla</a:t>
              </a:r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8CC1C428-2D52-47DA-8204-F4B814C54DE1}"/>
              </a:ext>
            </a:extLst>
          </p:cNvPr>
          <p:cNvGrpSpPr/>
          <p:nvPr/>
        </p:nvGrpSpPr>
        <p:grpSpPr>
          <a:xfrm>
            <a:off x="1193043" y="4613120"/>
            <a:ext cx="11007333" cy="720000"/>
            <a:chOff x="1193043" y="4613120"/>
            <a:chExt cx="11007333" cy="720000"/>
          </a:xfrm>
        </p:grpSpPr>
        <p:sp>
          <p:nvSpPr>
            <p:cNvPr id="58" name="Cubo 57">
              <a:extLst>
                <a:ext uri="{FF2B5EF4-FFF2-40B4-BE49-F238E27FC236}">
                  <a16:creationId xmlns:a16="http://schemas.microsoft.com/office/drawing/2014/main" id="{C51ECE68-50A3-469B-B392-4B947BFA27C9}"/>
                </a:ext>
              </a:extLst>
            </p:cNvPr>
            <p:cNvSpPr/>
            <p:nvPr/>
          </p:nvSpPr>
          <p:spPr>
            <a:xfrm>
              <a:off x="1193043" y="461312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id="{27EA7AC1-888F-457A-86A0-78F24122C807}"/>
                </a:ext>
              </a:extLst>
            </p:cNvPr>
            <p:cNvSpPr/>
            <p:nvPr/>
          </p:nvSpPr>
          <p:spPr>
            <a:xfrm>
              <a:off x="1298203" y="4773065"/>
              <a:ext cx="598696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Qué hay que hacer una vez de vuelta en Sevilla</a:t>
              </a:r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B08D24B0-89A9-44F9-9E25-EBD3DBAD7C1D}"/>
              </a:ext>
            </a:extLst>
          </p:cNvPr>
          <p:cNvGrpSpPr/>
          <p:nvPr/>
        </p:nvGrpSpPr>
        <p:grpSpPr>
          <a:xfrm>
            <a:off x="1184667" y="5375560"/>
            <a:ext cx="11007333" cy="720000"/>
            <a:chOff x="1184667" y="5375560"/>
            <a:chExt cx="11007333" cy="720000"/>
          </a:xfrm>
        </p:grpSpPr>
        <p:sp>
          <p:nvSpPr>
            <p:cNvPr id="59" name="Cubo 58">
              <a:extLst>
                <a:ext uri="{FF2B5EF4-FFF2-40B4-BE49-F238E27FC236}">
                  <a16:creationId xmlns:a16="http://schemas.microsoft.com/office/drawing/2014/main" id="{FDDC9A21-412F-4D01-B0F0-63DCEBDCF33D}"/>
                </a:ext>
              </a:extLst>
            </p:cNvPr>
            <p:cNvSpPr/>
            <p:nvPr/>
          </p:nvSpPr>
          <p:spPr>
            <a:xfrm>
              <a:off x="1184667" y="537556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CE7861A2-81C1-4246-886B-84695F37A923}"/>
                </a:ext>
              </a:extLst>
            </p:cNvPr>
            <p:cNvSpPr/>
            <p:nvPr/>
          </p:nvSpPr>
          <p:spPr>
            <a:xfrm>
              <a:off x="1298203" y="5543606"/>
              <a:ext cx="363593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Algunos consejos prácticos</a:t>
              </a: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C878778-BBDB-4FBB-AF05-DC7CF04011DF}"/>
              </a:ext>
            </a:extLst>
          </p:cNvPr>
          <p:cNvGrpSpPr/>
          <p:nvPr/>
        </p:nvGrpSpPr>
        <p:grpSpPr>
          <a:xfrm>
            <a:off x="1184667" y="6138000"/>
            <a:ext cx="11007333" cy="720000"/>
            <a:chOff x="1184667" y="6138000"/>
            <a:chExt cx="11007333" cy="720000"/>
          </a:xfrm>
        </p:grpSpPr>
        <p:sp>
          <p:nvSpPr>
            <p:cNvPr id="60" name="Cubo 59">
              <a:extLst>
                <a:ext uri="{FF2B5EF4-FFF2-40B4-BE49-F238E27FC236}">
                  <a16:creationId xmlns:a16="http://schemas.microsoft.com/office/drawing/2014/main" id="{F89FBD90-C01A-43DF-B3A5-925B1A143AB9}"/>
                </a:ext>
              </a:extLst>
            </p:cNvPr>
            <p:cNvSpPr/>
            <p:nvPr/>
          </p:nvSpPr>
          <p:spPr>
            <a:xfrm>
              <a:off x="1184667" y="613800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3685A850-1E24-47D4-B3C8-3CD359C3A419}"/>
                </a:ext>
              </a:extLst>
            </p:cNvPr>
            <p:cNvSpPr/>
            <p:nvPr/>
          </p:nvSpPr>
          <p:spPr>
            <a:xfrm>
              <a:off x="1317538" y="6297944"/>
              <a:ext cx="262110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Turno de preguntas</a:t>
              </a:r>
            </a:p>
          </p:txBody>
        </p:sp>
      </p:grpSp>
      <p:pic>
        <p:nvPicPr>
          <p:cNvPr id="71" name="Gráfico 70" descr="Dirección con relleno sólido">
            <a:extLst>
              <a:ext uri="{FF2B5EF4-FFF2-40B4-BE49-F238E27FC236}">
                <a16:creationId xmlns:a16="http://schemas.microsoft.com/office/drawing/2014/main" id="{3F7081BF-E47F-4E71-AC61-30ADC9A8B6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0407" y="844474"/>
            <a:ext cx="592078" cy="592078"/>
          </a:xfrm>
          <a:prstGeom prst="rect">
            <a:avLst/>
          </a:prstGeom>
        </p:spPr>
      </p:pic>
      <p:pic>
        <p:nvPicPr>
          <p:cNvPr id="72" name="Gráfico 71" descr="Lista de comprobación con relleno sólido">
            <a:extLst>
              <a:ext uri="{FF2B5EF4-FFF2-40B4-BE49-F238E27FC236}">
                <a16:creationId xmlns:a16="http://schemas.microsoft.com/office/drawing/2014/main" id="{F6E8BB31-03D5-4FB1-81AA-3C544874F3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1466" y="157179"/>
            <a:ext cx="499776" cy="499776"/>
          </a:xfrm>
          <a:prstGeom prst="rect">
            <a:avLst/>
          </a:prstGeom>
        </p:spPr>
      </p:pic>
      <p:grpSp>
        <p:nvGrpSpPr>
          <p:cNvPr id="81" name="Grupo 80">
            <a:extLst>
              <a:ext uri="{FF2B5EF4-FFF2-40B4-BE49-F238E27FC236}">
                <a16:creationId xmlns:a16="http://schemas.microsoft.com/office/drawing/2014/main" id="{EE6E4C73-96BC-4D6D-BC9D-2A8704755B76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82" name="Gráfico 81" descr="Banco con relleno sólido">
              <a:extLst>
                <a:ext uri="{FF2B5EF4-FFF2-40B4-BE49-F238E27FC236}">
                  <a16:creationId xmlns:a16="http://schemas.microsoft.com/office/drawing/2014/main" id="{30283D48-B500-473D-9BF6-4742030DA0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</p:spPr>
        </p:pic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id="{EED416C1-2C3B-4F9C-9AAD-23E6BE4E96A6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DC66467-9280-4D23-8C43-3564A5D854F9}"/>
              </a:ext>
            </a:extLst>
          </p:cNvPr>
          <p:cNvGrpSpPr/>
          <p:nvPr/>
        </p:nvGrpSpPr>
        <p:grpSpPr>
          <a:xfrm>
            <a:off x="312712" y="2458274"/>
            <a:ext cx="620267" cy="436681"/>
            <a:chOff x="3021626" y="2288413"/>
            <a:chExt cx="1157996" cy="857606"/>
          </a:xfrm>
        </p:grpSpPr>
        <p:pic>
          <p:nvPicPr>
            <p:cNvPr id="85" name="Gráfico 84" descr="Abrir dispositivo portátil">
              <a:extLst>
                <a:ext uri="{FF2B5EF4-FFF2-40B4-BE49-F238E27FC236}">
                  <a16:creationId xmlns:a16="http://schemas.microsoft.com/office/drawing/2014/main" id="{0DD72323-F7C7-4BB0-BDE8-80FC3DE6D4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</p:spPr>
        </p:pic>
        <p:grpSp>
          <p:nvGrpSpPr>
            <p:cNvPr id="86" name="Grupo 85">
              <a:extLst>
                <a:ext uri="{FF2B5EF4-FFF2-40B4-BE49-F238E27FC236}">
                  <a16:creationId xmlns:a16="http://schemas.microsoft.com/office/drawing/2014/main" id="{72BBC786-114E-425B-AE39-98B191620D20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87" name="Gráfico 86" descr="Ventana del explorador con relleno sólido">
                <a:extLst>
                  <a:ext uri="{FF2B5EF4-FFF2-40B4-BE49-F238E27FC236}">
                    <a16:creationId xmlns:a16="http://schemas.microsoft.com/office/drawing/2014/main" id="{3AA09917-7A5B-49D3-BE19-7FC42AD6A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8" name="Forma libre: forma 87">
                <a:extLst>
                  <a:ext uri="{FF2B5EF4-FFF2-40B4-BE49-F238E27FC236}">
                    <a16:creationId xmlns:a16="http://schemas.microsoft.com/office/drawing/2014/main" id="{F023BFD9-5DCC-43B9-A884-7C0545078E7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9" name="Forma libre: forma 88">
                <a:extLst>
                  <a:ext uri="{FF2B5EF4-FFF2-40B4-BE49-F238E27FC236}">
                    <a16:creationId xmlns:a16="http://schemas.microsoft.com/office/drawing/2014/main" id="{2F03FFEF-7975-4F39-94C7-D141779402A9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0" name="Forma libre: forma 89">
                <a:extLst>
                  <a:ext uri="{FF2B5EF4-FFF2-40B4-BE49-F238E27FC236}">
                    <a16:creationId xmlns:a16="http://schemas.microsoft.com/office/drawing/2014/main" id="{F364872E-AEE1-4D86-B869-8914E7AF6CC3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1" name="Forma libre: forma 90">
                <a:extLst>
                  <a:ext uri="{FF2B5EF4-FFF2-40B4-BE49-F238E27FC236}">
                    <a16:creationId xmlns:a16="http://schemas.microsoft.com/office/drawing/2014/main" id="{EA21E5F9-A421-49A2-B0F8-C80D364DCD9D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2" name="Forma libre: forma 91">
                <a:extLst>
                  <a:ext uri="{FF2B5EF4-FFF2-40B4-BE49-F238E27FC236}">
                    <a16:creationId xmlns:a16="http://schemas.microsoft.com/office/drawing/2014/main" id="{F9D43AF3-7B7F-4996-8A83-5248171FD179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3" name="Forma libre: forma 92">
                <a:extLst>
                  <a:ext uri="{FF2B5EF4-FFF2-40B4-BE49-F238E27FC236}">
                    <a16:creationId xmlns:a16="http://schemas.microsoft.com/office/drawing/2014/main" id="{41FAF895-F909-4350-8B9B-1B76D4311ED3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4" name="Forma libre: forma 93">
                <a:extLst>
                  <a:ext uri="{FF2B5EF4-FFF2-40B4-BE49-F238E27FC236}">
                    <a16:creationId xmlns:a16="http://schemas.microsoft.com/office/drawing/2014/main" id="{78B51BAD-9FFE-464D-A5FD-CFB639B01D77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5" name="Forma libre: forma 94">
                <a:extLst>
                  <a:ext uri="{FF2B5EF4-FFF2-40B4-BE49-F238E27FC236}">
                    <a16:creationId xmlns:a16="http://schemas.microsoft.com/office/drawing/2014/main" id="{24643AAF-D749-4F2A-8F93-990047E12C0C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4FDFACA8-E088-4774-8906-48F5EED93C26}"/>
              </a:ext>
            </a:extLst>
          </p:cNvPr>
          <p:cNvGrpSpPr/>
          <p:nvPr/>
        </p:nvGrpSpPr>
        <p:grpSpPr>
          <a:xfrm>
            <a:off x="281139" y="3226446"/>
            <a:ext cx="619200" cy="435600"/>
            <a:chOff x="4873684" y="2400566"/>
            <a:chExt cx="869849" cy="684393"/>
          </a:xfrm>
        </p:grpSpPr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34040D00-A80F-4EDC-A27E-044BCAC36C7B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99" name="Gráfico 98" descr="Abrir dispositivo portátil">
                <a:extLst>
                  <a:ext uri="{FF2B5EF4-FFF2-40B4-BE49-F238E27FC236}">
                    <a16:creationId xmlns:a16="http://schemas.microsoft.com/office/drawing/2014/main" id="{CD422D5C-9DDD-417E-8E06-84084DDDA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</p:spPr>
          </p:pic>
          <p:grpSp>
            <p:nvGrpSpPr>
              <p:cNvPr id="100" name="Grupo 99">
                <a:extLst>
                  <a:ext uri="{FF2B5EF4-FFF2-40B4-BE49-F238E27FC236}">
                    <a16:creationId xmlns:a16="http://schemas.microsoft.com/office/drawing/2014/main" id="{343F5F30-3734-4241-B7CB-B8FC0CB053F5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1" name="Gráfico 100" descr="Ventana del explorador con relleno sólido">
                  <a:extLst>
                    <a:ext uri="{FF2B5EF4-FFF2-40B4-BE49-F238E27FC236}">
                      <a16:creationId xmlns:a16="http://schemas.microsoft.com/office/drawing/2014/main" id="{78499FEF-3124-4A3C-BEC8-8A7B8465CE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102" name="Forma libre: forma 101">
                  <a:extLst>
                    <a:ext uri="{FF2B5EF4-FFF2-40B4-BE49-F238E27FC236}">
                      <a16:creationId xmlns:a16="http://schemas.microsoft.com/office/drawing/2014/main" id="{849EE5D9-8EC1-49AB-9693-4D2F8C270158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3" name="Forma libre: forma 102">
                  <a:extLst>
                    <a:ext uri="{FF2B5EF4-FFF2-40B4-BE49-F238E27FC236}">
                      <a16:creationId xmlns:a16="http://schemas.microsoft.com/office/drawing/2014/main" id="{DE9A94DD-E23B-4CF1-946B-9C739906DFA9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4" name="Forma libre: forma 103">
                  <a:extLst>
                    <a:ext uri="{FF2B5EF4-FFF2-40B4-BE49-F238E27FC236}">
                      <a16:creationId xmlns:a16="http://schemas.microsoft.com/office/drawing/2014/main" id="{7A185C54-31D7-42E2-BF3E-AD503C86385E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5" name="Forma libre: forma 104">
                  <a:extLst>
                    <a:ext uri="{FF2B5EF4-FFF2-40B4-BE49-F238E27FC236}">
                      <a16:creationId xmlns:a16="http://schemas.microsoft.com/office/drawing/2014/main" id="{9E0B1759-3F98-4918-B8CA-03E3E7F1E07A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6" name="Forma libre: forma 105">
                  <a:extLst>
                    <a:ext uri="{FF2B5EF4-FFF2-40B4-BE49-F238E27FC236}">
                      <a16:creationId xmlns:a16="http://schemas.microsoft.com/office/drawing/2014/main" id="{2B1D0E06-CBFA-4334-A344-6275444D0618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7" name="Forma libre: forma 106">
                  <a:extLst>
                    <a:ext uri="{FF2B5EF4-FFF2-40B4-BE49-F238E27FC236}">
                      <a16:creationId xmlns:a16="http://schemas.microsoft.com/office/drawing/2014/main" id="{28381F4F-1232-451A-85B8-4BB7E24E825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8" name="Forma libre: forma 107">
                  <a:extLst>
                    <a:ext uri="{FF2B5EF4-FFF2-40B4-BE49-F238E27FC236}">
                      <a16:creationId xmlns:a16="http://schemas.microsoft.com/office/drawing/2014/main" id="{188535F6-8AA7-486B-B169-2240D82F3AD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9" name="Forma libre: forma 108">
                  <a:extLst>
                    <a:ext uri="{FF2B5EF4-FFF2-40B4-BE49-F238E27FC236}">
                      <a16:creationId xmlns:a16="http://schemas.microsoft.com/office/drawing/2014/main" id="{FACA08CD-1E9A-4B9C-813D-CECF64A7FFA6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98" name="Gráfico 97" descr="Flecha lineal: giro a la derecha con relleno sólido">
              <a:extLst>
                <a:ext uri="{FF2B5EF4-FFF2-40B4-BE49-F238E27FC236}">
                  <a16:creationId xmlns:a16="http://schemas.microsoft.com/office/drawing/2014/main" id="{538C0A69-8229-4B6C-91FA-7AA81F41A3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</p:spPr>
        </p:pic>
      </p:grpSp>
      <p:pic>
        <p:nvPicPr>
          <p:cNvPr id="110" name="Gráfico 109" descr="Despegar con relleno sólido">
            <a:extLst>
              <a:ext uri="{FF2B5EF4-FFF2-40B4-BE49-F238E27FC236}">
                <a16:creationId xmlns:a16="http://schemas.microsoft.com/office/drawing/2014/main" id="{49E64C24-5357-408C-BC0B-DFACB36B92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95822" y="3914741"/>
            <a:ext cx="589833" cy="589833"/>
          </a:xfrm>
          <a:prstGeom prst="rect">
            <a:avLst/>
          </a:prstGeom>
        </p:spPr>
      </p:pic>
      <p:pic>
        <p:nvPicPr>
          <p:cNvPr id="111" name="Gráfico 110" descr="Aterrizar con relleno sólido">
            <a:extLst>
              <a:ext uri="{FF2B5EF4-FFF2-40B4-BE49-F238E27FC236}">
                <a16:creationId xmlns:a16="http://schemas.microsoft.com/office/drawing/2014/main" id="{C9F8AFCC-0189-403F-AD58-59FC45342A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4901" y="4687775"/>
            <a:ext cx="589833" cy="589833"/>
          </a:xfrm>
          <a:prstGeom prst="rect">
            <a:avLst/>
          </a:prstGeom>
        </p:spPr>
      </p:pic>
      <p:grpSp>
        <p:nvGrpSpPr>
          <p:cNvPr id="112" name="Grupo 111">
            <a:extLst>
              <a:ext uri="{FF2B5EF4-FFF2-40B4-BE49-F238E27FC236}">
                <a16:creationId xmlns:a16="http://schemas.microsoft.com/office/drawing/2014/main" id="{DF53A97C-206C-4AB0-9675-1D344E339A04}"/>
              </a:ext>
            </a:extLst>
          </p:cNvPr>
          <p:cNvGrpSpPr/>
          <p:nvPr/>
        </p:nvGrpSpPr>
        <p:grpSpPr>
          <a:xfrm>
            <a:off x="305979" y="5448692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3" name="Modelo 3D 112" descr="Advertencia">
                  <a:extLst>
                    <a:ext uri="{FF2B5EF4-FFF2-40B4-BE49-F238E27FC236}">
                      <a16:creationId xmlns:a16="http://schemas.microsoft.com/office/drawing/2014/main" id="{557BD882-555D-429C-B20D-B1CAD65C80E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54304766"/>
                    </p:ext>
                  </p:extLst>
                </p:nvPr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0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3" name="Modelo 3D 112" descr="Advertencia">
                  <a:extLst>
                    <a:ext uri="{FF2B5EF4-FFF2-40B4-BE49-F238E27FC236}">
                      <a16:creationId xmlns:a16="http://schemas.microsoft.com/office/drawing/2014/main" id="{557BD882-555D-429C-B20D-B1CAD65C80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173" y="5560706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4" name="Gráfico 113" descr="Aula de clases con relleno sólido">
              <a:extLst>
                <a:ext uri="{FF2B5EF4-FFF2-40B4-BE49-F238E27FC236}">
                  <a16:creationId xmlns:a16="http://schemas.microsoft.com/office/drawing/2014/main" id="{FE20E9A7-A76B-4D60-86A9-71B7541C964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</p:spPr>
        </p:pic>
      </p:grpSp>
      <p:pic>
        <p:nvPicPr>
          <p:cNvPr id="115" name="Gráfico 114" descr="Preguntas con relleno sólido">
            <a:extLst>
              <a:ext uri="{FF2B5EF4-FFF2-40B4-BE49-F238E27FC236}">
                <a16:creationId xmlns:a16="http://schemas.microsoft.com/office/drawing/2014/main" id="{9AB90BBC-F3A9-4740-A0D3-BC7A7C712F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83643" y="6210780"/>
            <a:ext cx="574439" cy="57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3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3" name="Gráfico 72" descr="Despegar con relleno sólido">
            <a:extLst>
              <a:ext uri="{FF2B5EF4-FFF2-40B4-BE49-F238E27FC236}">
                <a16:creationId xmlns:a16="http://schemas.microsoft.com/office/drawing/2014/main" id="{6088F3EF-EFB9-4DD7-B387-1507019245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5822" y="3914741"/>
            <a:ext cx="589833" cy="589833"/>
          </a:xfrm>
          <a:prstGeom prst="rect">
            <a:avLst/>
          </a:prstGeom>
        </p:spPr>
      </p:pic>
      <p:grpSp>
        <p:nvGrpSpPr>
          <p:cNvPr id="79" name="Grupo 78">
            <a:extLst>
              <a:ext uri="{FF2B5EF4-FFF2-40B4-BE49-F238E27FC236}">
                <a16:creationId xmlns:a16="http://schemas.microsoft.com/office/drawing/2014/main" id="{3C2F1B6B-12F5-4A25-B0EC-2FE5EF858543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2" y="3862571"/>
            <a:chExt cx="11007333" cy="720000"/>
          </a:xfrm>
        </p:grpSpPr>
        <p:sp>
          <p:nvSpPr>
            <p:cNvPr id="80" name="Cubo 79">
              <a:extLst>
                <a:ext uri="{FF2B5EF4-FFF2-40B4-BE49-F238E27FC236}">
                  <a16:creationId xmlns:a16="http://schemas.microsoft.com/office/drawing/2014/main" id="{5C5405D7-13EB-44FF-92BC-1322321BF6D0}"/>
                </a:ext>
              </a:extLst>
            </p:cNvPr>
            <p:cNvSpPr/>
            <p:nvPr/>
          </p:nvSpPr>
          <p:spPr>
            <a:xfrm>
              <a:off x="1193042" y="3862571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7BC8952D-34E5-4A71-8596-49C0DF03CB80}"/>
                </a:ext>
              </a:extLst>
            </p:cNvPr>
            <p:cNvSpPr/>
            <p:nvPr/>
          </p:nvSpPr>
          <p:spPr>
            <a:xfrm>
              <a:off x="1265629" y="4008642"/>
              <a:ext cx="564231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Qué hay que hacer antes de volver a Sevilla</a:t>
              </a:r>
            </a:p>
          </p:txBody>
        </p:sp>
      </p:grpSp>
      <p:sp>
        <p:nvSpPr>
          <p:cNvPr id="44" name="Cubo 43">
            <a:extLst>
              <a:ext uri="{FF2B5EF4-FFF2-40B4-BE49-F238E27FC236}">
                <a16:creationId xmlns:a16="http://schemas.microsoft.com/office/drawing/2014/main" id="{E72F086B-771A-4077-A52F-78FE8760FBAB}"/>
              </a:ext>
            </a:extLst>
          </p:cNvPr>
          <p:cNvSpPr/>
          <p:nvPr/>
        </p:nvSpPr>
        <p:spPr>
          <a:xfrm>
            <a:off x="1314979" y="866071"/>
            <a:ext cx="4264536" cy="4074017"/>
          </a:xfrm>
          <a:prstGeom prst="cube">
            <a:avLst>
              <a:gd name="adj" fmla="val 1628"/>
            </a:avLst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23C845F1-DE20-4AB4-A039-8E0E8792BF00}"/>
              </a:ext>
            </a:extLst>
          </p:cNvPr>
          <p:cNvSpPr/>
          <p:nvPr/>
        </p:nvSpPr>
        <p:spPr>
          <a:xfrm>
            <a:off x="1423831" y="1022493"/>
            <a:ext cx="4046832" cy="3761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Antes de dejar vuestra universidad de destino debéis aseguraros de que disponéis o vais a disponer de los siguientes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documentos en regla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último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Acuerdo de Estudios firmado y sellado 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por la universidad de destino. También debéis conservar copia del primer Acuerdo de Estudios.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Certificado de Estancia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debidamente firmado y con fecha lo más próxima posible a vuestra partida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</a:t>
            </a:r>
            <a:r>
              <a:rPr lang="es-ES" sz="120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Transcript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of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Records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(expediente académico). La universidad de destino suele remitirlo de oficio a la universidad de origen, pero en ocasiones se os entrega a vosotros (en ese caso debéis guardar el documento y entregarlo una vez llegados a </a:t>
            </a:r>
            <a:r>
              <a:rPr lang="es-ES" sz="120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Sevila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</p:txBody>
      </p:sp>
      <p:pic>
        <p:nvPicPr>
          <p:cNvPr id="47" name="Gráfico 46" descr="Rollo de diplomas con relleno sólido">
            <a:extLst>
              <a:ext uri="{FF2B5EF4-FFF2-40B4-BE49-F238E27FC236}">
                <a16:creationId xmlns:a16="http://schemas.microsoft.com/office/drawing/2014/main" id="{16E1E191-A8F6-4915-A152-FA26DE9B44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10123" y="3779176"/>
            <a:ext cx="1160912" cy="1160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" name="Gráfico 47" descr="Contrato con relleno sólido">
            <a:extLst>
              <a:ext uri="{FF2B5EF4-FFF2-40B4-BE49-F238E27FC236}">
                <a16:creationId xmlns:a16="http://schemas.microsoft.com/office/drawing/2014/main" id="{26633D75-9600-4A5C-998D-58202819B6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59514" y="1026467"/>
            <a:ext cx="1160912" cy="1160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Gráfico 48" descr="Recibo con relleno sólido">
            <a:extLst>
              <a:ext uri="{FF2B5EF4-FFF2-40B4-BE49-F238E27FC236}">
                <a16:creationId xmlns:a16="http://schemas.microsoft.com/office/drawing/2014/main" id="{C6074344-3E55-4148-929F-1BF1F0CECB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02911" y="1024556"/>
            <a:ext cx="1119468" cy="1119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Gráfico 49" descr="Pergamino con relleno sólido">
            <a:extLst>
              <a:ext uri="{FF2B5EF4-FFF2-40B4-BE49-F238E27FC236}">
                <a16:creationId xmlns:a16="http://schemas.microsoft.com/office/drawing/2014/main" id="{005E7371-0689-453F-9CC4-5AF50BB8AB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98246" y="2503591"/>
            <a:ext cx="1134804" cy="11348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A9538871-0EF2-45CB-ACF7-0DB58ADA97EA}"/>
              </a:ext>
            </a:extLst>
          </p:cNvPr>
          <p:cNvSpPr/>
          <p:nvPr/>
        </p:nvSpPr>
        <p:spPr>
          <a:xfrm>
            <a:off x="7116239" y="1259148"/>
            <a:ext cx="35804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</a:p>
          <a:p>
            <a:pPr algn="ctr"/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Último Acuerdo de Estudios firmado y sellado</a:t>
            </a:r>
          </a:p>
          <a:p>
            <a:pPr algn="ctr"/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y copia del primer Acuerdo de Estudios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44A9209F-35E3-433C-AF0A-FB51E2E56D2B}"/>
              </a:ext>
            </a:extLst>
          </p:cNvPr>
          <p:cNvSpPr/>
          <p:nvPr/>
        </p:nvSpPr>
        <p:spPr>
          <a:xfrm>
            <a:off x="7100695" y="2770466"/>
            <a:ext cx="358042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</a:p>
          <a:p>
            <a:pPr algn="ctr"/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Certificado de Estancia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90C78439-9B28-4690-8E55-FB9FF4BE97C7}"/>
              </a:ext>
            </a:extLst>
          </p:cNvPr>
          <p:cNvSpPr/>
          <p:nvPr/>
        </p:nvSpPr>
        <p:spPr>
          <a:xfrm>
            <a:off x="7116239" y="3954607"/>
            <a:ext cx="35804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3</a:t>
            </a:r>
          </a:p>
          <a:p>
            <a:pPr algn="ctr"/>
            <a:r>
              <a:rPr lang="es-ES" sz="120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Transcript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of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Records</a:t>
            </a:r>
            <a:endParaRPr lang="es-ES" sz="120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(si lo entregan al estudiante)</a:t>
            </a:r>
          </a:p>
        </p:txBody>
      </p:sp>
      <p:pic>
        <p:nvPicPr>
          <p:cNvPr id="55" name="Gráfico 54" descr="Mochila con relleno sólido">
            <a:extLst>
              <a:ext uri="{FF2B5EF4-FFF2-40B4-BE49-F238E27FC236}">
                <a16:creationId xmlns:a16="http://schemas.microsoft.com/office/drawing/2014/main" id="{99460ED7-AF8F-466F-87A3-49A36E45A9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05382" y="2781730"/>
            <a:ext cx="1588477" cy="15884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Modelo 3D 55" descr="Avión">
                <a:extLst>
                  <a:ext uri="{FF2B5EF4-FFF2-40B4-BE49-F238E27FC236}">
                    <a16:creationId xmlns:a16="http://schemas.microsoft.com/office/drawing/2014/main" id="{2D895722-422A-4D9E-A00B-1EBB391E7B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90553507"/>
                  </p:ext>
                </p:extLst>
              </p:nvPr>
            </p:nvGraphicFramePr>
            <p:xfrm rot="20894118">
              <a:off x="1423830" y="5231753"/>
              <a:ext cx="3850699" cy="1207504"/>
            </p:xfrm>
            <a:graphic>
              <a:graphicData uri="http://schemas.microsoft.com/office/drawing/2017/model3d">
                <am3d:model3d r:embed="rId21">
                  <am3d:spPr>
                    <a:xfrm rot="20894118">
                      <a:off x="0" y="0"/>
                      <a:ext cx="3850699" cy="1207504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-7073374" ay="4833882" az="-7092812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51818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Modelo 3D 55" descr="Avión">
                <a:extLst>
                  <a:ext uri="{FF2B5EF4-FFF2-40B4-BE49-F238E27FC236}">
                    <a16:creationId xmlns:a16="http://schemas.microsoft.com/office/drawing/2014/main" id="{2D895722-422A-4D9E-A00B-1EBB391E7B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rot="20894118">
                <a:off x="1423830" y="5231753"/>
                <a:ext cx="3850699" cy="12075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104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36602 0.29282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4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664 0.2935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36329 0.0793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35976 -0.11111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36 0.3574 L -0.3168 0.3574 C -0.175 0.3574 3.33333E-6 0.25856 3.33333E-6 0.1787 L 3.33333E-6 3.7037E-6 " pathEditMode="relative" rAng="0" ptsTypes="AAAA">
                                      <p:cBhvr>
                                        <p:cTn id="80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0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4.07407E-6 L 0.89883 -0.3166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uiExpand="1" build="p"/>
      <p:bldP spid="52" grpId="0"/>
      <p:bldP spid="52" grpId="1"/>
      <p:bldP spid="53" grpId="0"/>
      <p:bldP spid="53" grpId="1"/>
      <p:bldP spid="54" grpId="0"/>
      <p:bldP spid="5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4" name="Gráfico 73" descr="Aterrizar con relleno sólido">
            <a:extLst>
              <a:ext uri="{FF2B5EF4-FFF2-40B4-BE49-F238E27FC236}">
                <a16:creationId xmlns:a16="http://schemas.microsoft.com/office/drawing/2014/main" id="{9EB0824D-66A9-4A53-AAC3-E690BDF727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4901" y="4687775"/>
            <a:ext cx="589833" cy="589833"/>
          </a:xfrm>
          <a:prstGeom prst="rect">
            <a:avLst/>
          </a:prstGeom>
        </p:spPr>
      </p:pic>
      <p:grpSp>
        <p:nvGrpSpPr>
          <p:cNvPr id="79" name="Grupo 78">
            <a:extLst>
              <a:ext uri="{FF2B5EF4-FFF2-40B4-BE49-F238E27FC236}">
                <a16:creationId xmlns:a16="http://schemas.microsoft.com/office/drawing/2014/main" id="{FA22A0CC-5BEB-458E-A5CA-9BD3C1653009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3" y="4613120"/>
            <a:chExt cx="11007333" cy="720000"/>
          </a:xfrm>
        </p:grpSpPr>
        <p:sp>
          <p:nvSpPr>
            <p:cNvPr id="80" name="Cubo 79">
              <a:extLst>
                <a:ext uri="{FF2B5EF4-FFF2-40B4-BE49-F238E27FC236}">
                  <a16:creationId xmlns:a16="http://schemas.microsoft.com/office/drawing/2014/main" id="{0E62716E-0E42-48E0-AD66-930BA6A5EC15}"/>
                </a:ext>
              </a:extLst>
            </p:cNvPr>
            <p:cNvSpPr/>
            <p:nvPr/>
          </p:nvSpPr>
          <p:spPr>
            <a:xfrm>
              <a:off x="1193043" y="461312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26C184F4-0B97-4B51-9702-43EFC2295E03}"/>
                </a:ext>
              </a:extLst>
            </p:cNvPr>
            <p:cNvSpPr/>
            <p:nvPr/>
          </p:nvSpPr>
          <p:spPr>
            <a:xfrm>
              <a:off x="1298203" y="4773065"/>
              <a:ext cx="598696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Qué hay que hacer una vez de vuelta en Sevilla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4" name="Modelo 3D 43" descr="Avión">
                <a:extLst>
                  <a:ext uri="{FF2B5EF4-FFF2-40B4-BE49-F238E27FC236}">
                    <a16:creationId xmlns:a16="http://schemas.microsoft.com/office/drawing/2014/main" id="{9A463EFE-251A-454F-95BE-A5E4D29571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2717290"/>
                  </p:ext>
                </p:extLst>
              </p:nvPr>
            </p:nvGraphicFramePr>
            <p:xfrm rot="20894118">
              <a:off x="918565" y="396422"/>
              <a:ext cx="3736605" cy="1283566"/>
            </p:xfrm>
            <a:graphic>
              <a:graphicData uri="http://schemas.microsoft.com/office/drawing/2017/model3d">
                <am3d:model3d r:embed="rId16">
                  <am3d:spPr>
                    <a:xfrm rot="20894118">
                      <a:off x="0" y="0"/>
                      <a:ext cx="3736605" cy="1283566"/>
                    </a:xfrm>
                    <a:prstGeom prst="rect">
                      <a:avLst/>
                    </a:prstGeom>
                  </am3d:spPr>
                  <am3d:camera>
                    <am3d:pos x="0" y="0" z="637718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4022" d="1000000"/>
                    <am3d:preTrans dx="0" dy="-5522222" dz="-54636"/>
                    <am3d:scale>
                      <am3d:sx n="1000000" d="1000000"/>
                      <am3d:sy n="1000000" d="1000000"/>
                      <am3d:sz n="1000000" d="1000000"/>
                    </am3d:scale>
                    <am3d:rot ax="47190" ay="3949664" az="43048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51818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4" name="Modelo 3D 43" descr="Avión">
                <a:extLst>
                  <a:ext uri="{FF2B5EF4-FFF2-40B4-BE49-F238E27FC236}">
                    <a16:creationId xmlns:a16="http://schemas.microsoft.com/office/drawing/2014/main" id="{9A463EFE-251A-454F-95BE-A5E4D29571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0894118">
                <a:off x="918565" y="396422"/>
                <a:ext cx="3736605" cy="1283566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Gráfico 44" descr="Contrato con relleno sólido">
            <a:extLst>
              <a:ext uri="{FF2B5EF4-FFF2-40B4-BE49-F238E27FC236}">
                <a16:creationId xmlns:a16="http://schemas.microsoft.com/office/drawing/2014/main" id="{54DC9EC3-32FA-488B-9E70-EF93F00268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34647" y="4068903"/>
            <a:ext cx="1160912" cy="1160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Gráfico 45" descr="Recibo con relleno sólido">
            <a:extLst>
              <a:ext uri="{FF2B5EF4-FFF2-40B4-BE49-F238E27FC236}">
                <a16:creationId xmlns:a16="http://schemas.microsoft.com/office/drawing/2014/main" id="{6A022FB0-2F7F-4188-9797-3E118534CB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76091" y="4098306"/>
            <a:ext cx="1119468" cy="1119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Gráfico 46" descr="Pergamino con relleno sólido">
            <a:extLst>
              <a:ext uri="{FF2B5EF4-FFF2-40B4-BE49-F238E27FC236}">
                <a16:creationId xmlns:a16="http://schemas.microsoft.com/office/drawing/2014/main" id="{AEF019C4-79E2-46B3-82DA-57C7BCB4DB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34647" y="4063146"/>
            <a:ext cx="1134804" cy="11348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Gráfico 50" descr="Mochila con relleno sólido">
            <a:extLst>
              <a:ext uri="{FF2B5EF4-FFF2-40B4-BE49-F238E27FC236}">
                <a16:creationId xmlns:a16="http://schemas.microsoft.com/office/drawing/2014/main" id="{D558F066-A7AD-412E-9C80-80B3151C26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648390" y="5274076"/>
            <a:ext cx="1588477" cy="15884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2" name="Gráfico 51" descr="Rollo de diplomas con relleno sólido">
            <a:extLst>
              <a:ext uri="{FF2B5EF4-FFF2-40B4-BE49-F238E27FC236}">
                <a16:creationId xmlns:a16="http://schemas.microsoft.com/office/drawing/2014/main" id="{043ED89E-703D-411D-91FC-6B82DB5323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608539" y="4168155"/>
            <a:ext cx="1160912" cy="1160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1AC689EB-A4C3-4041-8F01-5CE93630556C}"/>
              </a:ext>
            </a:extLst>
          </p:cNvPr>
          <p:cNvGrpSpPr/>
          <p:nvPr/>
        </p:nvGrpSpPr>
        <p:grpSpPr>
          <a:xfrm>
            <a:off x="1198480" y="825172"/>
            <a:ext cx="7297283" cy="3091704"/>
            <a:chOff x="1198480" y="825172"/>
            <a:chExt cx="7297283" cy="3091704"/>
          </a:xfrm>
        </p:grpSpPr>
        <p:sp>
          <p:nvSpPr>
            <p:cNvPr id="54" name="Cubo 53">
              <a:extLst>
                <a:ext uri="{FF2B5EF4-FFF2-40B4-BE49-F238E27FC236}">
                  <a16:creationId xmlns:a16="http://schemas.microsoft.com/office/drawing/2014/main" id="{E2E1BE09-0FAA-47E4-AC00-F8F7D2EB1A61}"/>
                </a:ext>
              </a:extLst>
            </p:cNvPr>
            <p:cNvSpPr/>
            <p:nvPr/>
          </p:nvSpPr>
          <p:spPr>
            <a:xfrm>
              <a:off x="1198480" y="825172"/>
              <a:ext cx="7297283" cy="3091704"/>
            </a:xfrm>
            <a:prstGeom prst="cube">
              <a:avLst>
                <a:gd name="adj" fmla="val 2254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61FF69A6-48CF-41F2-AD50-F2218D5BC207}"/>
                </a:ext>
              </a:extLst>
            </p:cNvPr>
            <p:cNvGrpSpPr/>
            <p:nvPr/>
          </p:nvGrpSpPr>
          <p:grpSpPr>
            <a:xfrm>
              <a:off x="1289827" y="993958"/>
              <a:ext cx="880770" cy="780736"/>
              <a:chOff x="2419287" y="1600331"/>
              <a:chExt cx="880770" cy="78073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6" name="Gráfico 55" descr="Banco con relleno sólido">
                <a:extLst>
                  <a:ext uri="{FF2B5EF4-FFF2-40B4-BE49-F238E27FC236}">
                    <a16:creationId xmlns:a16="http://schemas.microsoft.com/office/drawing/2014/main" id="{B6A16E62-DAEF-4D5F-88B9-928209ED6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2560865" y="1600331"/>
                <a:ext cx="597614" cy="517896"/>
              </a:xfrm>
              <a:prstGeom prst="rect">
                <a:avLst/>
              </a:prstGeom>
            </p:spPr>
          </p:pic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id="{B8536C24-4971-4BE6-8F6B-1A1246F04302}"/>
                  </a:ext>
                </a:extLst>
              </p:cNvPr>
              <p:cNvSpPr/>
              <p:nvPr/>
            </p:nvSpPr>
            <p:spPr>
              <a:xfrm>
                <a:off x="2419287" y="2042513"/>
                <a:ext cx="880770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Centro</a:t>
                </a:r>
              </a:p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Internacional</a:t>
                </a:r>
              </a:p>
            </p:txBody>
          </p:sp>
        </p:grp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id="{538CB68B-68DD-4E4A-B184-8E6FD1EC745B}"/>
              </a:ext>
            </a:extLst>
          </p:cNvPr>
          <p:cNvGrpSpPr/>
          <p:nvPr/>
        </p:nvGrpSpPr>
        <p:grpSpPr>
          <a:xfrm>
            <a:off x="1195023" y="3990927"/>
            <a:ext cx="7300740" cy="2867071"/>
            <a:chOff x="1195023" y="3990927"/>
            <a:chExt cx="7300740" cy="2867071"/>
          </a:xfrm>
        </p:grpSpPr>
        <p:sp>
          <p:nvSpPr>
            <p:cNvPr id="59" name="Cubo 58">
              <a:extLst>
                <a:ext uri="{FF2B5EF4-FFF2-40B4-BE49-F238E27FC236}">
                  <a16:creationId xmlns:a16="http://schemas.microsoft.com/office/drawing/2014/main" id="{E46643A9-0C43-48AA-AB2C-6AA91875BDF6}"/>
                </a:ext>
              </a:extLst>
            </p:cNvPr>
            <p:cNvSpPr/>
            <p:nvPr/>
          </p:nvSpPr>
          <p:spPr>
            <a:xfrm>
              <a:off x="1195023" y="3990927"/>
              <a:ext cx="7300740" cy="2867071"/>
            </a:xfrm>
            <a:prstGeom prst="cube">
              <a:avLst>
                <a:gd name="adj" fmla="val 1592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990ABF85-4622-4242-9088-B8D0283042A7}"/>
                </a:ext>
              </a:extLst>
            </p:cNvPr>
            <p:cNvGrpSpPr/>
            <p:nvPr/>
          </p:nvGrpSpPr>
          <p:grpSpPr>
            <a:xfrm>
              <a:off x="1289827" y="4120881"/>
              <a:ext cx="880770" cy="792148"/>
              <a:chOff x="3647568" y="1170548"/>
              <a:chExt cx="880770" cy="792148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61" name="Gráfico 60" descr="Tribunal con relleno sólido">
                <a:extLst>
                  <a:ext uri="{FF2B5EF4-FFF2-40B4-BE49-F238E27FC236}">
                    <a16:creationId xmlns:a16="http://schemas.microsoft.com/office/drawing/2014/main" id="{76C96AD9-2D06-49EF-B1BE-34E34E202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3828753" y="1170548"/>
                <a:ext cx="518400" cy="518400"/>
              </a:xfrm>
              <a:prstGeom prst="rect">
                <a:avLst/>
              </a:prstGeom>
            </p:spPr>
          </p:pic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9B68083E-36FD-4413-972E-366507C7B538}"/>
                  </a:ext>
                </a:extLst>
              </p:cNvPr>
              <p:cNvSpPr/>
              <p:nvPr/>
            </p:nvSpPr>
            <p:spPr>
              <a:xfrm>
                <a:off x="3647568" y="1624142"/>
                <a:ext cx="880770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Facultad de</a:t>
                </a:r>
              </a:p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Filología</a:t>
                </a:r>
              </a:p>
            </p:txBody>
          </p:sp>
        </p:grpSp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B76EDA4F-BCB8-47D9-8FFE-8C6F2D43638C}"/>
              </a:ext>
            </a:extLst>
          </p:cNvPr>
          <p:cNvSpPr/>
          <p:nvPr/>
        </p:nvSpPr>
        <p:spPr>
          <a:xfrm>
            <a:off x="2515662" y="1028850"/>
            <a:ext cx="5312788" cy="16841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 la vuelta, debéis entregar en el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Centro Internacional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último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Acuerdo de Estudios firmado y sellado 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por la universidad de destino.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Certificado de Estancia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debidamente firmado y con fecha lo más próxima posible a vuestra partida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Informe del estudiante</a:t>
            </a:r>
          </a:p>
        </p:txBody>
      </p:sp>
      <p:pic>
        <p:nvPicPr>
          <p:cNvPr id="76" name="Gráfico 75" descr="Contrato con relleno sólido">
            <a:extLst>
              <a:ext uri="{FF2B5EF4-FFF2-40B4-BE49-F238E27FC236}">
                <a16:creationId xmlns:a16="http://schemas.microsoft.com/office/drawing/2014/main" id="{DB2BBBF0-A575-4E9B-9605-C5CA2C3C65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0384" y="2898987"/>
            <a:ext cx="653056" cy="653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7" name="Gráfico 76" descr="Recibo con relleno sólido">
            <a:extLst>
              <a:ext uri="{FF2B5EF4-FFF2-40B4-BE49-F238E27FC236}">
                <a16:creationId xmlns:a16="http://schemas.microsoft.com/office/drawing/2014/main" id="{3AAD4754-B10F-46DF-9588-C699CC4716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51774" y="5857449"/>
            <a:ext cx="653056" cy="653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8" name="Gráfico 77" descr="Pergamino con relleno sólido">
            <a:extLst>
              <a:ext uri="{FF2B5EF4-FFF2-40B4-BE49-F238E27FC236}">
                <a16:creationId xmlns:a16="http://schemas.microsoft.com/office/drawing/2014/main" id="{C1EE8CF9-B101-4BBD-B046-92C6081361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97184" y="2877513"/>
            <a:ext cx="674530" cy="6745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2" name="Gráfico 81" descr="Portapapeles con relleno sólido">
            <a:extLst>
              <a:ext uri="{FF2B5EF4-FFF2-40B4-BE49-F238E27FC236}">
                <a16:creationId xmlns:a16="http://schemas.microsoft.com/office/drawing/2014/main" id="{04C1D246-C9FE-45F8-B59B-59BF27456F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21499" y="2861147"/>
            <a:ext cx="674530" cy="6745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3" name="Rectángulo 82">
            <a:extLst>
              <a:ext uri="{FF2B5EF4-FFF2-40B4-BE49-F238E27FC236}">
                <a16:creationId xmlns:a16="http://schemas.microsoft.com/office/drawing/2014/main" id="{64358EC1-85D6-4C6B-A395-5FCCC1A47124}"/>
              </a:ext>
            </a:extLst>
          </p:cNvPr>
          <p:cNvSpPr/>
          <p:nvPr/>
        </p:nvSpPr>
        <p:spPr>
          <a:xfrm>
            <a:off x="2446586" y="4378316"/>
            <a:ext cx="5312788" cy="11455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 la vuelta, debéis entregar en la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Facultad de Filología (Secretaría)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último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Acuerdo de Estudios firmado y sellado 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por la universidad de destino y 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copia del primer Acuerdo de Estudios</a:t>
            </a:r>
          </a:p>
          <a:p>
            <a:pPr marL="228600" indent="-228600">
              <a:lnSpc>
                <a:spcPts val="1800"/>
              </a:lnSpc>
              <a:spcAft>
                <a:spcPts val="600"/>
              </a:spcAft>
              <a:buAutoNum type="arabicPeriod"/>
            </a:pP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</a:t>
            </a:r>
            <a:r>
              <a:rPr lang="es-ES" sz="120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Transcript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of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Records</a:t>
            </a:r>
            <a:r>
              <a:rPr lang="es-ES" sz="12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(si os lo han entregado a vosotros)</a:t>
            </a:r>
          </a:p>
        </p:txBody>
      </p:sp>
      <p:pic>
        <p:nvPicPr>
          <p:cNvPr id="84" name="Gráfico 83" descr="Contrato con relleno sólido">
            <a:extLst>
              <a:ext uri="{FF2B5EF4-FFF2-40B4-BE49-F238E27FC236}">
                <a16:creationId xmlns:a16="http://schemas.microsoft.com/office/drawing/2014/main" id="{F80BE47D-B3BC-4E36-A82B-AB20455204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0384" y="5836306"/>
            <a:ext cx="653056" cy="653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upo 62">
            <a:extLst>
              <a:ext uri="{FF2B5EF4-FFF2-40B4-BE49-F238E27FC236}">
                <a16:creationId xmlns:a16="http://schemas.microsoft.com/office/drawing/2014/main" id="{9D8D3BA2-EF10-4189-A8F2-DBABD8A58D32}"/>
              </a:ext>
            </a:extLst>
          </p:cNvPr>
          <p:cNvGrpSpPr/>
          <p:nvPr/>
        </p:nvGrpSpPr>
        <p:grpSpPr>
          <a:xfrm>
            <a:off x="4321499" y="5820185"/>
            <a:ext cx="850557" cy="784324"/>
            <a:chOff x="4175503" y="5628217"/>
            <a:chExt cx="850557" cy="784324"/>
          </a:xfrm>
        </p:grpSpPr>
        <p:pic>
          <p:nvPicPr>
            <p:cNvPr id="75" name="Gráfico 74" descr="Rollo de diplomas con relleno sólido">
              <a:extLst>
                <a:ext uri="{FF2B5EF4-FFF2-40B4-BE49-F238E27FC236}">
                  <a16:creationId xmlns:a16="http://schemas.microsoft.com/office/drawing/2014/main" id="{FC40D548-ECCA-4005-A70B-99455F8842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208619" y="5628217"/>
              <a:ext cx="784324" cy="78432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Corchetes 42">
              <a:extLst>
                <a:ext uri="{FF2B5EF4-FFF2-40B4-BE49-F238E27FC236}">
                  <a16:creationId xmlns:a16="http://schemas.microsoft.com/office/drawing/2014/main" id="{B4E2BAEC-D076-47CA-827C-7DAE720D0F3A}"/>
                </a:ext>
              </a:extLst>
            </p:cNvPr>
            <p:cNvSpPr/>
            <p:nvPr/>
          </p:nvSpPr>
          <p:spPr>
            <a:xfrm>
              <a:off x="4175503" y="5762748"/>
              <a:ext cx="850557" cy="448032"/>
            </a:xfrm>
            <a:prstGeom prst="bracketPair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932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0989 0.75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3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0.00047 L -0.01953 -0.2148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22222E-6 L -0.05846 -0.4682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05313 -0.4696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0013 -0.3159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0091 -0.1854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uiExpand="1" build="p"/>
      <p:bldP spid="8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o 78">
            <a:extLst>
              <a:ext uri="{FF2B5EF4-FFF2-40B4-BE49-F238E27FC236}">
                <a16:creationId xmlns:a16="http://schemas.microsoft.com/office/drawing/2014/main" id="{70E56333-F2FA-4B31-A4D8-3509C3199E49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84667" y="5375560"/>
            <a:chExt cx="11007333" cy="720000"/>
          </a:xfrm>
        </p:grpSpPr>
        <p:sp>
          <p:nvSpPr>
            <p:cNvPr id="80" name="Cubo 79">
              <a:extLst>
                <a:ext uri="{FF2B5EF4-FFF2-40B4-BE49-F238E27FC236}">
                  <a16:creationId xmlns:a16="http://schemas.microsoft.com/office/drawing/2014/main" id="{0F26916C-8D44-4809-8314-98E60FDF0D4B}"/>
                </a:ext>
              </a:extLst>
            </p:cNvPr>
            <p:cNvSpPr/>
            <p:nvPr/>
          </p:nvSpPr>
          <p:spPr>
            <a:xfrm>
              <a:off x="1184667" y="537556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E47F7A4A-CD82-4060-AE06-70515A7405E9}"/>
                </a:ext>
              </a:extLst>
            </p:cNvPr>
            <p:cNvSpPr/>
            <p:nvPr/>
          </p:nvSpPr>
          <p:spPr>
            <a:xfrm>
              <a:off x="1298203" y="5543606"/>
              <a:ext cx="363593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Algunos consejos prácticos</a:t>
              </a:r>
            </a:p>
          </p:txBody>
        </p:sp>
      </p:grpSp>
      <p:sp>
        <p:nvSpPr>
          <p:cNvPr id="85" name="Cubo 84">
            <a:extLst>
              <a:ext uri="{FF2B5EF4-FFF2-40B4-BE49-F238E27FC236}">
                <a16:creationId xmlns:a16="http://schemas.microsoft.com/office/drawing/2014/main" id="{4F6CC0F7-4DF6-4E1B-8D93-9D235BB0B83F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6" name="Gráfico 85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F0100C14-F53F-4338-A6DE-2456560390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7" name="Gráfico 86" descr="Dirección con relleno sólido">
            <a:extLst>
              <a:ext uri="{FF2B5EF4-FFF2-40B4-BE49-F238E27FC236}">
                <a16:creationId xmlns:a16="http://schemas.microsoft.com/office/drawing/2014/main" id="{0C008E88-2701-4D54-A28E-799922F919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88" name="Grupo 87">
            <a:extLst>
              <a:ext uri="{FF2B5EF4-FFF2-40B4-BE49-F238E27FC236}">
                <a16:creationId xmlns:a16="http://schemas.microsoft.com/office/drawing/2014/main" id="{B413C3F2-8684-470F-9A3F-3BD2DE276091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9" name="Gráfico 88" descr="Abrir dispositivo portátil">
              <a:extLst>
                <a:ext uri="{FF2B5EF4-FFF2-40B4-BE49-F238E27FC236}">
                  <a16:creationId xmlns:a16="http://schemas.microsoft.com/office/drawing/2014/main" id="{19B65B51-4E78-4BFC-B2D4-41D821EFC7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0" name="Grupo 89">
              <a:extLst>
                <a:ext uri="{FF2B5EF4-FFF2-40B4-BE49-F238E27FC236}">
                  <a16:creationId xmlns:a16="http://schemas.microsoft.com/office/drawing/2014/main" id="{D67187D6-531E-47D3-85C7-C3DD6980DB07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91" name="Gráfico 90" descr="Ventana del explorador con relleno sólido">
                <a:extLst>
                  <a:ext uri="{FF2B5EF4-FFF2-40B4-BE49-F238E27FC236}">
                    <a16:creationId xmlns:a16="http://schemas.microsoft.com/office/drawing/2014/main" id="{4B098B31-0CA9-435A-BC67-8877C1E5C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2" name="Forma libre: forma 91">
                <a:extLst>
                  <a:ext uri="{FF2B5EF4-FFF2-40B4-BE49-F238E27FC236}">
                    <a16:creationId xmlns:a16="http://schemas.microsoft.com/office/drawing/2014/main" id="{FAF2C3F8-83B7-4600-A414-B4443F3303B7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3" name="Forma libre: forma 92">
                <a:extLst>
                  <a:ext uri="{FF2B5EF4-FFF2-40B4-BE49-F238E27FC236}">
                    <a16:creationId xmlns:a16="http://schemas.microsoft.com/office/drawing/2014/main" id="{FE0CBF99-0B61-4976-A8DA-2F8DFEF34C4C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4" name="Forma libre: forma 93">
                <a:extLst>
                  <a:ext uri="{FF2B5EF4-FFF2-40B4-BE49-F238E27FC236}">
                    <a16:creationId xmlns:a16="http://schemas.microsoft.com/office/drawing/2014/main" id="{BE00BDB7-CED7-44D5-9462-8CD40EB9C2CB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5" name="Forma libre: forma 94">
                <a:extLst>
                  <a:ext uri="{FF2B5EF4-FFF2-40B4-BE49-F238E27FC236}">
                    <a16:creationId xmlns:a16="http://schemas.microsoft.com/office/drawing/2014/main" id="{3CCE5ABF-0FA7-4365-833C-99BAB7EF0AFD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6" name="Forma libre: forma 95">
                <a:extLst>
                  <a:ext uri="{FF2B5EF4-FFF2-40B4-BE49-F238E27FC236}">
                    <a16:creationId xmlns:a16="http://schemas.microsoft.com/office/drawing/2014/main" id="{0A6A08C6-1B96-4D12-8FBF-4DE58961565C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7" name="Forma libre: forma 96">
                <a:extLst>
                  <a:ext uri="{FF2B5EF4-FFF2-40B4-BE49-F238E27FC236}">
                    <a16:creationId xmlns:a16="http://schemas.microsoft.com/office/drawing/2014/main" id="{968C0493-D6C9-494E-B93A-4CC292AAA1D0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8" name="Forma libre: forma 97">
                <a:extLst>
                  <a:ext uri="{FF2B5EF4-FFF2-40B4-BE49-F238E27FC236}">
                    <a16:creationId xmlns:a16="http://schemas.microsoft.com/office/drawing/2014/main" id="{8FE837B4-6AF4-404A-A07E-56B9F9000A01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9" name="Forma libre: forma 98">
                <a:extLst>
                  <a:ext uri="{FF2B5EF4-FFF2-40B4-BE49-F238E27FC236}">
                    <a16:creationId xmlns:a16="http://schemas.microsoft.com/office/drawing/2014/main" id="{AE780AEB-D99C-4BE1-816A-C78496A2DDE6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73A2FB0F-7392-46DB-8C3F-A9DD9E4027E7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101" name="Gráfico 100" descr="Banco con relleno sólido">
              <a:extLst>
                <a:ext uri="{FF2B5EF4-FFF2-40B4-BE49-F238E27FC236}">
                  <a16:creationId xmlns:a16="http://schemas.microsoft.com/office/drawing/2014/main" id="{D1033779-CEBA-4F51-901E-294E639F6B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FB4B489D-4222-485D-89EF-39B8E455B46F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65EA8571-B3F8-4B80-8206-A4225848C3CE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16EB1E92-A72D-47A4-97DD-1992244CF2C3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106" name="Gráfico 105" descr="Abrir dispositivo portátil">
                <a:extLst>
                  <a:ext uri="{FF2B5EF4-FFF2-40B4-BE49-F238E27FC236}">
                    <a16:creationId xmlns:a16="http://schemas.microsoft.com/office/drawing/2014/main" id="{6974CE5D-106F-49EE-9393-0F6C8EFA3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07" name="Grupo 106">
                <a:extLst>
                  <a:ext uri="{FF2B5EF4-FFF2-40B4-BE49-F238E27FC236}">
                    <a16:creationId xmlns:a16="http://schemas.microsoft.com/office/drawing/2014/main" id="{76CBCDE8-97C8-45A7-9488-14893DAA433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8" name="Gráfico 107" descr="Ventana del explorador con relleno sólido">
                  <a:extLst>
                    <a:ext uri="{FF2B5EF4-FFF2-40B4-BE49-F238E27FC236}">
                      <a16:creationId xmlns:a16="http://schemas.microsoft.com/office/drawing/2014/main" id="{9F955BD2-8F2E-46D1-B3DC-7913958F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109" name="Forma libre: forma 108">
                  <a:extLst>
                    <a:ext uri="{FF2B5EF4-FFF2-40B4-BE49-F238E27FC236}">
                      <a16:creationId xmlns:a16="http://schemas.microsoft.com/office/drawing/2014/main" id="{1B81C56C-2877-4685-85CF-8F64993502BD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0" name="Forma libre: forma 109">
                  <a:extLst>
                    <a:ext uri="{FF2B5EF4-FFF2-40B4-BE49-F238E27FC236}">
                      <a16:creationId xmlns:a16="http://schemas.microsoft.com/office/drawing/2014/main" id="{2BCCB78C-2828-4D20-9757-04B81054CB90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1" name="Forma libre: forma 110">
                  <a:extLst>
                    <a:ext uri="{FF2B5EF4-FFF2-40B4-BE49-F238E27FC236}">
                      <a16:creationId xmlns:a16="http://schemas.microsoft.com/office/drawing/2014/main" id="{EF23A892-A240-408F-B23D-DCCC1F6238DA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2" name="Forma libre: forma 111">
                  <a:extLst>
                    <a:ext uri="{FF2B5EF4-FFF2-40B4-BE49-F238E27FC236}">
                      <a16:creationId xmlns:a16="http://schemas.microsoft.com/office/drawing/2014/main" id="{6A14C802-084D-4D67-8457-C15091826B54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3" name="Forma libre: forma 112">
                  <a:extLst>
                    <a:ext uri="{FF2B5EF4-FFF2-40B4-BE49-F238E27FC236}">
                      <a16:creationId xmlns:a16="http://schemas.microsoft.com/office/drawing/2014/main" id="{0AAB5AFC-A91C-4965-A6F0-5FEEAD3D9E4E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4" name="Forma libre: forma 113">
                  <a:extLst>
                    <a:ext uri="{FF2B5EF4-FFF2-40B4-BE49-F238E27FC236}">
                      <a16:creationId xmlns:a16="http://schemas.microsoft.com/office/drawing/2014/main" id="{128C221B-77F1-4D88-A4B8-C717C3C2F7C4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5" name="Forma libre: forma 114">
                  <a:extLst>
                    <a:ext uri="{FF2B5EF4-FFF2-40B4-BE49-F238E27FC236}">
                      <a16:creationId xmlns:a16="http://schemas.microsoft.com/office/drawing/2014/main" id="{C56F470A-4A8C-41AB-BF86-AAE8A9CE8B3D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6" name="Forma libre: forma 115">
                  <a:extLst>
                    <a:ext uri="{FF2B5EF4-FFF2-40B4-BE49-F238E27FC236}">
                      <a16:creationId xmlns:a16="http://schemas.microsoft.com/office/drawing/2014/main" id="{72FB9B88-88B6-439C-9D59-08D3A13D2B96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105" name="Gráfico 104" descr="Flecha lineal: giro a la derecha con relleno sólido">
              <a:extLst>
                <a:ext uri="{FF2B5EF4-FFF2-40B4-BE49-F238E27FC236}">
                  <a16:creationId xmlns:a16="http://schemas.microsoft.com/office/drawing/2014/main" id="{BC2A22D7-7F94-473A-B79E-30E9E6E508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7" name="Gráfico 116" descr="Despegar con relleno sólido">
            <a:extLst>
              <a:ext uri="{FF2B5EF4-FFF2-40B4-BE49-F238E27FC236}">
                <a16:creationId xmlns:a16="http://schemas.microsoft.com/office/drawing/2014/main" id="{B41FFF98-5563-4423-AE8D-95DFABD498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8" name="Gráfico 117" descr="Aterrizar con relleno sólido">
            <a:extLst>
              <a:ext uri="{FF2B5EF4-FFF2-40B4-BE49-F238E27FC236}">
                <a16:creationId xmlns:a16="http://schemas.microsoft.com/office/drawing/2014/main" id="{1C314D58-8990-4AA2-8542-11AF818B8A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19" name="Grupo 118">
            <a:extLst>
              <a:ext uri="{FF2B5EF4-FFF2-40B4-BE49-F238E27FC236}">
                <a16:creationId xmlns:a16="http://schemas.microsoft.com/office/drawing/2014/main" id="{301BA08F-5494-4EAF-A408-6EB600935006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0" name="Modelo 3D 119" descr="Advertencia">
                  <a:extLst>
                    <a:ext uri="{FF2B5EF4-FFF2-40B4-BE49-F238E27FC236}">
                      <a16:creationId xmlns:a16="http://schemas.microsoft.com/office/drawing/2014/main" id="{A223789D-AE9F-4EA5-81D2-5A1C58AE960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62413539"/>
                    </p:ext>
                  </p:extLst>
                </p:nvPr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0" name="Modelo 3D 119" descr="Advertencia">
                  <a:extLst>
                    <a:ext uri="{FF2B5EF4-FFF2-40B4-BE49-F238E27FC236}">
                      <a16:creationId xmlns:a16="http://schemas.microsoft.com/office/drawing/2014/main" id="{A223789D-AE9F-4EA5-81D2-5A1C58AE96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21" name="Gráfico 120" descr="Aula de clases con relleno sólido">
              <a:extLst>
                <a:ext uri="{FF2B5EF4-FFF2-40B4-BE49-F238E27FC236}">
                  <a16:creationId xmlns:a16="http://schemas.microsoft.com/office/drawing/2014/main" id="{886BE904-2CBA-4DB8-85C6-39B5F8C8AC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2" name="Gráfico 121" descr="Preguntas con relleno sólido">
            <a:extLst>
              <a:ext uri="{FF2B5EF4-FFF2-40B4-BE49-F238E27FC236}">
                <a16:creationId xmlns:a16="http://schemas.microsoft.com/office/drawing/2014/main" id="{BB96EF00-AC55-47AC-B5AA-0F96BDBE38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6" name="Grupo 155">
            <a:extLst>
              <a:ext uri="{FF2B5EF4-FFF2-40B4-BE49-F238E27FC236}">
                <a16:creationId xmlns:a16="http://schemas.microsoft.com/office/drawing/2014/main" id="{94C6E5DF-3FA3-4D37-B395-7BB70B60BBF6}"/>
              </a:ext>
            </a:extLst>
          </p:cNvPr>
          <p:cNvGrpSpPr/>
          <p:nvPr/>
        </p:nvGrpSpPr>
        <p:grpSpPr>
          <a:xfrm>
            <a:off x="305979" y="5448692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7" name="Modelo 3D 156" descr="Advertencia">
                  <a:extLst>
                    <a:ext uri="{FF2B5EF4-FFF2-40B4-BE49-F238E27FC236}">
                      <a16:creationId xmlns:a16="http://schemas.microsoft.com/office/drawing/2014/main" id="{FF1FBC5C-49FF-4CDE-8F4E-6FF390D00E9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84853114"/>
                    </p:ext>
                  </p:extLst>
                </p:nvPr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7" name="Modelo 3D 156" descr="Advertencia">
                  <a:extLst>
                    <a:ext uri="{FF2B5EF4-FFF2-40B4-BE49-F238E27FC236}">
                      <a16:creationId xmlns:a16="http://schemas.microsoft.com/office/drawing/2014/main" id="{FF1FBC5C-49FF-4CDE-8F4E-6FF390D00E9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7173" y="5560706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58" name="Gráfico 157" descr="Aula de clases con relleno sólido">
              <a:extLst>
                <a:ext uri="{FF2B5EF4-FFF2-40B4-BE49-F238E27FC236}">
                  <a16:creationId xmlns:a16="http://schemas.microsoft.com/office/drawing/2014/main" id="{F06DFC5F-C97C-40BF-A7F7-04A5C354B6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</p:spPr>
        </p:pic>
      </p:grpSp>
      <p:sp>
        <p:nvSpPr>
          <p:cNvPr id="47" name="Cubo 46">
            <a:extLst>
              <a:ext uri="{FF2B5EF4-FFF2-40B4-BE49-F238E27FC236}">
                <a16:creationId xmlns:a16="http://schemas.microsoft.com/office/drawing/2014/main" id="{881C0ADB-6ECD-45BD-89D7-BA16F2AC17B7}"/>
              </a:ext>
            </a:extLst>
          </p:cNvPr>
          <p:cNvSpPr/>
          <p:nvPr/>
        </p:nvSpPr>
        <p:spPr>
          <a:xfrm>
            <a:off x="2114021" y="1026691"/>
            <a:ext cx="8611196" cy="4900651"/>
          </a:xfrm>
          <a:prstGeom prst="cube">
            <a:avLst>
              <a:gd name="adj" fmla="val 2045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2F3A1E9-81B8-406B-8DC5-E053AE71C6F7}"/>
              </a:ext>
            </a:extLst>
          </p:cNvPr>
          <p:cNvSpPr/>
          <p:nvPr/>
        </p:nvSpPr>
        <p:spPr>
          <a:xfrm>
            <a:off x="2424222" y="1246194"/>
            <a:ext cx="7349579" cy="37671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Antes de la estancia</a:t>
            </a:r>
          </a:p>
          <a:p>
            <a:pPr marL="228600" indent="-228600">
              <a:lnSpc>
                <a:spcPts val="1800"/>
              </a:lnSpc>
              <a:spcAft>
                <a:spcPts val="1800"/>
              </a:spcAft>
              <a:buAutoNum type="arabicPeriod"/>
            </a:pP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Hablad con compañeros</a:t>
            </a: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que ya hayan disfrutado de la </a:t>
            </a: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experiencia Erasmus</a:t>
            </a: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; si es posible, con quien haya estado ya </a:t>
            </a: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en vuestra universidad de destino</a:t>
            </a: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 </a:t>
            </a: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Sesiones “Prepara tu Erasmus”, Centro APLA</a:t>
            </a:r>
            <a:endParaRPr lang="es-ES" sz="140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28600" indent="-228600">
              <a:lnSpc>
                <a:spcPts val="1800"/>
              </a:lnSpc>
              <a:spcAft>
                <a:spcPts val="1800"/>
              </a:spcAft>
              <a:buAutoNum type="arabicPeriod"/>
            </a:pP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Poned atención en la preparación de la estancia</a:t>
            </a: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, en los trámites y la documentación que os requiera el Centro Internacional, en la elaboración del Acuerdo de Estudios y en los trámites administrativos de la Facultad de Filología. </a:t>
            </a: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No olvidéis nunca matricularos en origen</a:t>
            </a: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  <a:p>
            <a:pPr marL="228600" indent="-228600">
              <a:lnSpc>
                <a:spcPts val="1800"/>
              </a:lnSpc>
              <a:spcAft>
                <a:spcPts val="1800"/>
              </a:spcAft>
              <a:buAutoNum type="arabicPeriod"/>
            </a:pP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Asistid a las </a:t>
            </a: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reuniones informativas (1) del Centro Internacional y de</a:t>
            </a:r>
            <a:endParaRPr lang="es-ES" sz="140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Durante la estancia</a:t>
            </a:r>
          </a:p>
          <a:p>
            <a:pPr marL="265113">
              <a:lnSpc>
                <a:spcPts val="1800"/>
              </a:lnSpc>
              <a:spcAft>
                <a:spcPts val="1800"/>
              </a:spcAft>
            </a:pPr>
            <a:r>
              <a:rPr lang="es-ES" sz="14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Sed prudentes</a:t>
            </a:r>
            <a:r>
              <a:rPr lang="es-ES" sz="14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, sed prudentes, sed prudentes…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Modelo 3D 51" descr="Advertencia">
                <a:extLst>
                  <a:ext uri="{FF2B5EF4-FFF2-40B4-BE49-F238E27FC236}">
                    <a16:creationId xmlns:a16="http://schemas.microsoft.com/office/drawing/2014/main" id="{88D53845-AA3D-479B-8B7B-DFBA43D907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1544031"/>
                  </p:ext>
                </p:extLst>
              </p:nvPr>
            </p:nvGraphicFramePr>
            <p:xfrm>
              <a:off x="10077979" y="2761197"/>
              <a:ext cx="343060" cy="30889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343060" cy="308897"/>
                    </a:xfrm>
                    <a:prstGeom prst="rect">
                      <a:avLst/>
                    </a:prstGeom>
                  </am3d:spPr>
                  <am3d:camera>
                    <am3d:pos x="0" y="0" z="633516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271560" d="1000000"/>
                    <am3d:preTrans dx="0" dy="-16278167" dz="-46406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919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Modelo 3D 51" descr="Advertencia">
                <a:extLst>
                  <a:ext uri="{FF2B5EF4-FFF2-40B4-BE49-F238E27FC236}">
                    <a16:creationId xmlns:a16="http://schemas.microsoft.com/office/drawing/2014/main" id="{88D53845-AA3D-479B-8B7B-DFBA43D907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77979" y="2761197"/>
                <a:ext cx="343060" cy="308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Modelo 3D 52" descr="Advertencia">
                <a:extLst>
                  <a:ext uri="{FF2B5EF4-FFF2-40B4-BE49-F238E27FC236}">
                    <a16:creationId xmlns:a16="http://schemas.microsoft.com/office/drawing/2014/main" id="{4D5360B9-FEAF-4BE8-A326-1DF1360D4B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3397949"/>
                  </p:ext>
                </p:extLst>
              </p:nvPr>
            </p:nvGraphicFramePr>
            <p:xfrm>
              <a:off x="10077979" y="3662153"/>
              <a:ext cx="343060" cy="30889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343060" cy="308897"/>
                    </a:xfrm>
                    <a:prstGeom prst="rect">
                      <a:avLst/>
                    </a:prstGeom>
                  </am3d:spPr>
                  <am3d:camera>
                    <am3d:pos x="0" y="0" z="633516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271560" d="1000000"/>
                    <am3d:preTrans dx="0" dy="-16278167" dz="-46406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919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Modelo 3D 52" descr="Advertencia">
                <a:extLst>
                  <a:ext uri="{FF2B5EF4-FFF2-40B4-BE49-F238E27FC236}">
                    <a16:creationId xmlns:a16="http://schemas.microsoft.com/office/drawing/2014/main" id="{4D5360B9-FEAF-4BE8-A326-1DF1360D4B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77979" y="3662153"/>
                <a:ext cx="343060" cy="3088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90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8" name="Gráfico 77" descr="Preguntas con relleno sólido">
            <a:extLst>
              <a:ext uri="{FF2B5EF4-FFF2-40B4-BE49-F238E27FC236}">
                <a16:creationId xmlns:a16="http://schemas.microsoft.com/office/drawing/2014/main" id="{320E5573-825F-439E-A3AC-C4910B25EB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3643" y="6210780"/>
            <a:ext cx="574439" cy="574439"/>
          </a:xfrm>
          <a:prstGeom prst="rect">
            <a:avLst/>
          </a:prstGeom>
        </p:spPr>
      </p:pic>
      <p:grpSp>
        <p:nvGrpSpPr>
          <p:cNvPr id="79" name="Grupo 78">
            <a:extLst>
              <a:ext uri="{FF2B5EF4-FFF2-40B4-BE49-F238E27FC236}">
                <a16:creationId xmlns:a16="http://schemas.microsoft.com/office/drawing/2014/main" id="{2ED3514E-4027-4836-87CF-0A3AFFBE113C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84667" y="6138000"/>
            <a:chExt cx="11007333" cy="720000"/>
          </a:xfrm>
        </p:grpSpPr>
        <p:sp>
          <p:nvSpPr>
            <p:cNvPr id="80" name="Cubo 79">
              <a:extLst>
                <a:ext uri="{FF2B5EF4-FFF2-40B4-BE49-F238E27FC236}">
                  <a16:creationId xmlns:a16="http://schemas.microsoft.com/office/drawing/2014/main" id="{2FD81582-A3D7-447E-B9EB-B0C13F8762CF}"/>
                </a:ext>
              </a:extLst>
            </p:cNvPr>
            <p:cNvSpPr/>
            <p:nvPr/>
          </p:nvSpPr>
          <p:spPr>
            <a:xfrm>
              <a:off x="1184667" y="613800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2C97B419-4039-439F-974D-194E066A404E}"/>
                </a:ext>
              </a:extLst>
            </p:cNvPr>
            <p:cNvSpPr/>
            <p:nvPr/>
          </p:nvSpPr>
          <p:spPr>
            <a:xfrm>
              <a:off x="1291897" y="6297944"/>
              <a:ext cx="262110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Turno de preguntas</a:t>
              </a:r>
            </a:p>
          </p:txBody>
        </p:sp>
      </p:grpSp>
      <p:pic>
        <p:nvPicPr>
          <p:cNvPr id="3" name="Gráfico 2" descr="Preguntas con relleno sólido">
            <a:extLst>
              <a:ext uri="{FF2B5EF4-FFF2-40B4-BE49-F238E27FC236}">
                <a16:creationId xmlns:a16="http://schemas.microsoft.com/office/drawing/2014/main" id="{7B182AA5-7DCE-474E-AAC6-EC2C0C91EB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50480" y="2191146"/>
            <a:ext cx="2475706" cy="247570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9104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75696443"/>
                    </p:ext>
                  </p:extLst>
                </p:nvPr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Dirección con relleno sólido">
            <a:extLst>
              <a:ext uri="{FF2B5EF4-FFF2-40B4-BE49-F238E27FC236}">
                <a16:creationId xmlns:a16="http://schemas.microsoft.com/office/drawing/2014/main" id="{282FAA75-6444-4395-B22C-777C85F9DD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0407" y="844474"/>
            <a:ext cx="592078" cy="592078"/>
          </a:xfrm>
          <a:prstGeom prst="rect">
            <a:avLst/>
          </a:prstGeom>
        </p:spPr>
      </p:pic>
      <p:grpSp>
        <p:nvGrpSpPr>
          <p:cNvPr id="83" name="Grupo 82">
            <a:extLst>
              <a:ext uri="{FF2B5EF4-FFF2-40B4-BE49-F238E27FC236}">
                <a16:creationId xmlns:a16="http://schemas.microsoft.com/office/drawing/2014/main" id="{21FEF92B-42DF-449D-AC3A-0FA205D37969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3" y="800920"/>
            <a:chExt cx="11007333" cy="720000"/>
          </a:xfrm>
        </p:grpSpPr>
        <p:sp>
          <p:nvSpPr>
            <p:cNvPr id="84" name="Cubo 83">
              <a:extLst>
                <a:ext uri="{FF2B5EF4-FFF2-40B4-BE49-F238E27FC236}">
                  <a16:creationId xmlns:a16="http://schemas.microsoft.com/office/drawing/2014/main" id="{74AAA829-9E62-4C0E-813A-05F74234B35F}"/>
                </a:ext>
              </a:extLst>
            </p:cNvPr>
            <p:cNvSpPr/>
            <p:nvPr/>
          </p:nvSpPr>
          <p:spPr>
            <a:xfrm>
              <a:off x="1193043" y="80092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5A991B94-0C14-42D3-B481-B3C57E47E549}"/>
                </a:ext>
              </a:extLst>
            </p:cNvPr>
            <p:cNvSpPr/>
            <p:nvPr/>
          </p:nvSpPr>
          <p:spPr>
            <a:xfrm>
              <a:off x="1298203" y="955509"/>
              <a:ext cx="402046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Organigrama – Quién hace qué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5D043B2C-C81E-4582-A18B-AC6DAAD0E9FC}"/>
              </a:ext>
            </a:extLst>
          </p:cNvPr>
          <p:cNvGrpSpPr/>
          <p:nvPr/>
        </p:nvGrpSpPr>
        <p:grpSpPr>
          <a:xfrm>
            <a:off x="1198480" y="739604"/>
            <a:ext cx="1160691" cy="2159384"/>
            <a:chOff x="1198480" y="739604"/>
            <a:chExt cx="1160691" cy="2159384"/>
          </a:xfrm>
        </p:grpSpPr>
        <p:sp>
          <p:nvSpPr>
            <p:cNvPr id="93" name="Cubo 92">
              <a:extLst>
                <a:ext uri="{FF2B5EF4-FFF2-40B4-BE49-F238E27FC236}">
                  <a16:creationId xmlns:a16="http://schemas.microsoft.com/office/drawing/2014/main" id="{148990EA-8BCF-4030-B43A-FFCEA14ECD64}"/>
                </a:ext>
              </a:extLst>
            </p:cNvPr>
            <p:cNvSpPr/>
            <p:nvPr/>
          </p:nvSpPr>
          <p:spPr>
            <a:xfrm>
              <a:off x="1198480" y="770626"/>
              <a:ext cx="1160691" cy="2128362"/>
            </a:xfrm>
            <a:prstGeom prst="cube">
              <a:avLst>
                <a:gd name="adj" fmla="val 3037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AE1AB333-5A1A-4E34-B27D-D77F2928A924}"/>
                </a:ext>
              </a:extLst>
            </p:cNvPr>
            <p:cNvGrpSpPr/>
            <p:nvPr/>
          </p:nvGrpSpPr>
          <p:grpSpPr>
            <a:xfrm>
              <a:off x="1335875" y="739604"/>
              <a:ext cx="880770" cy="780736"/>
              <a:chOff x="2419287" y="1600331"/>
              <a:chExt cx="880770" cy="78073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87" name="Gráfico 86" descr="Banco con relleno sólido">
                <a:extLst>
                  <a:ext uri="{FF2B5EF4-FFF2-40B4-BE49-F238E27FC236}">
                    <a16:creationId xmlns:a16="http://schemas.microsoft.com/office/drawing/2014/main" id="{223839F0-8390-4D29-BE56-A096BB35F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560865" y="1600331"/>
                <a:ext cx="597614" cy="517896"/>
              </a:xfrm>
              <a:prstGeom prst="rect">
                <a:avLst/>
              </a:prstGeom>
            </p:spPr>
          </p:pic>
          <p:sp>
            <p:nvSpPr>
              <p:cNvPr id="88" name="Rectángulo 87">
                <a:extLst>
                  <a:ext uri="{FF2B5EF4-FFF2-40B4-BE49-F238E27FC236}">
                    <a16:creationId xmlns:a16="http://schemas.microsoft.com/office/drawing/2014/main" id="{D1C05274-8CA3-4EC8-90DE-DD927FC5AEF8}"/>
                  </a:ext>
                </a:extLst>
              </p:cNvPr>
              <p:cNvSpPr/>
              <p:nvPr/>
            </p:nvSpPr>
            <p:spPr>
              <a:xfrm>
                <a:off x="2419287" y="2042513"/>
                <a:ext cx="880770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Centro</a:t>
                </a:r>
              </a:p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Internacional</a:t>
                </a:r>
              </a:p>
            </p:txBody>
          </p:sp>
        </p:grp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D5AEC1C8-A875-4DEC-A745-B946ABAA8F68}"/>
              </a:ext>
            </a:extLst>
          </p:cNvPr>
          <p:cNvGrpSpPr/>
          <p:nvPr/>
        </p:nvGrpSpPr>
        <p:grpSpPr>
          <a:xfrm>
            <a:off x="1195023" y="2945096"/>
            <a:ext cx="1164148" cy="3912904"/>
            <a:chOff x="1195023" y="2945096"/>
            <a:chExt cx="1164148" cy="3912904"/>
          </a:xfrm>
        </p:grpSpPr>
        <p:sp>
          <p:nvSpPr>
            <p:cNvPr id="94" name="Cubo 93">
              <a:extLst>
                <a:ext uri="{FF2B5EF4-FFF2-40B4-BE49-F238E27FC236}">
                  <a16:creationId xmlns:a16="http://schemas.microsoft.com/office/drawing/2014/main" id="{18656E2D-9409-4438-A865-5534BFC59F64}"/>
                </a:ext>
              </a:extLst>
            </p:cNvPr>
            <p:cNvSpPr/>
            <p:nvPr/>
          </p:nvSpPr>
          <p:spPr>
            <a:xfrm>
              <a:off x="1195023" y="2949614"/>
              <a:ext cx="1164148" cy="3908386"/>
            </a:xfrm>
            <a:prstGeom prst="cube">
              <a:avLst>
                <a:gd name="adj" fmla="val 3569"/>
              </a:avLst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92" name="Grupo 91">
              <a:extLst>
                <a:ext uri="{FF2B5EF4-FFF2-40B4-BE49-F238E27FC236}">
                  <a16:creationId xmlns:a16="http://schemas.microsoft.com/office/drawing/2014/main" id="{7F8A2693-34A9-415F-8BC1-B6F5D8CE3256}"/>
                </a:ext>
              </a:extLst>
            </p:cNvPr>
            <p:cNvGrpSpPr/>
            <p:nvPr/>
          </p:nvGrpSpPr>
          <p:grpSpPr>
            <a:xfrm>
              <a:off x="1340963" y="2945096"/>
              <a:ext cx="880770" cy="792148"/>
              <a:chOff x="3647568" y="1170548"/>
              <a:chExt cx="880770" cy="792148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89" name="Gráfico 88" descr="Tribunal con relleno sólido">
                <a:extLst>
                  <a:ext uri="{FF2B5EF4-FFF2-40B4-BE49-F238E27FC236}">
                    <a16:creationId xmlns:a16="http://schemas.microsoft.com/office/drawing/2014/main" id="{5E113ED3-C351-4437-9CD8-CD0AA3EE2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828753" y="1170548"/>
                <a:ext cx="518400" cy="518400"/>
              </a:xfrm>
              <a:prstGeom prst="rect">
                <a:avLst/>
              </a:prstGeom>
            </p:spPr>
          </p:pic>
          <p:sp>
            <p:nvSpPr>
              <p:cNvPr id="90" name="Rectángulo 89">
                <a:extLst>
                  <a:ext uri="{FF2B5EF4-FFF2-40B4-BE49-F238E27FC236}">
                    <a16:creationId xmlns:a16="http://schemas.microsoft.com/office/drawing/2014/main" id="{A2BFA958-A5FD-46A5-9BFA-C90CCB28C772}"/>
                  </a:ext>
                </a:extLst>
              </p:cNvPr>
              <p:cNvSpPr/>
              <p:nvPr/>
            </p:nvSpPr>
            <p:spPr>
              <a:xfrm>
                <a:off x="3647568" y="1624142"/>
                <a:ext cx="880770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Facultad de</a:t>
                </a:r>
              </a:p>
              <a:p>
                <a:pPr algn="ctr"/>
                <a:r>
                  <a:rPr lang="es-ES" sz="800" b="1" dirty="0">
                    <a:ln>
                      <a:solidFill>
                        <a:schemeClr val="tx1"/>
                      </a:solidFill>
                    </a:ln>
                    <a:latin typeface="Arial Rounded MT Bold" panose="020F0704030504030204" pitchFamily="34" charset="0"/>
                  </a:rPr>
                  <a:t>Filología</a:t>
                </a:r>
              </a:p>
            </p:txBody>
          </p:sp>
        </p:grpSp>
      </p:grpSp>
      <p:pic>
        <p:nvPicPr>
          <p:cNvPr id="95" name="Gráfico 94" descr="Grupo con relleno sólido">
            <a:extLst>
              <a:ext uri="{FF2B5EF4-FFF2-40B4-BE49-F238E27FC236}">
                <a16:creationId xmlns:a16="http://schemas.microsoft.com/office/drawing/2014/main" id="{CE9B552B-A499-4814-927E-2CDBF05BBD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59558" y="3871631"/>
            <a:ext cx="635078" cy="635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6" name="Gráfico 95" descr="Trabajador de oficina con relleno sólido">
            <a:extLst>
              <a:ext uri="{FF2B5EF4-FFF2-40B4-BE49-F238E27FC236}">
                <a16:creationId xmlns:a16="http://schemas.microsoft.com/office/drawing/2014/main" id="{48DFC1B8-7D36-4887-A07E-4AC21C63D1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14762" y="4712849"/>
            <a:ext cx="509102" cy="5091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Gráfico 97" descr="Trabajadora de oficina con relleno sólido">
            <a:extLst>
              <a:ext uri="{FF2B5EF4-FFF2-40B4-BE49-F238E27FC236}">
                <a16:creationId xmlns:a16="http://schemas.microsoft.com/office/drawing/2014/main" id="{AD44EDE7-0D86-4712-B192-5AF9B9CBE4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94753" y="5429284"/>
            <a:ext cx="507600" cy="507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6E68E8D-1D86-40DE-9572-B02571AD2B21}"/>
              </a:ext>
            </a:extLst>
          </p:cNvPr>
          <p:cNvGrpSpPr/>
          <p:nvPr/>
        </p:nvGrpSpPr>
        <p:grpSpPr>
          <a:xfrm>
            <a:off x="2398548" y="2949615"/>
            <a:ext cx="2725626" cy="714334"/>
            <a:chOff x="2398548" y="2949615"/>
            <a:chExt cx="2725626" cy="714334"/>
          </a:xfrm>
        </p:grpSpPr>
        <p:sp>
          <p:nvSpPr>
            <p:cNvPr id="100" name="Cubo 99">
              <a:extLst>
                <a:ext uri="{FF2B5EF4-FFF2-40B4-BE49-F238E27FC236}">
                  <a16:creationId xmlns:a16="http://schemas.microsoft.com/office/drawing/2014/main" id="{444C5FB8-5FD4-4EE6-875B-A0410F5C227F}"/>
                </a:ext>
              </a:extLst>
            </p:cNvPr>
            <p:cNvSpPr/>
            <p:nvPr/>
          </p:nvSpPr>
          <p:spPr>
            <a:xfrm>
              <a:off x="2398548" y="2949615"/>
              <a:ext cx="2725626" cy="714334"/>
            </a:xfrm>
            <a:prstGeom prst="cube">
              <a:avLst>
                <a:gd name="adj" fmla="val 3037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7ACB7A85-E7A4-4F44-B373-59CB3F127545}"/>
                </a:ext>
              </a:extLst>
            </p:cNvPr>
            <p:cNvSpPr/>
            <p:nvPr/>
          </p:nvSpPr>
          <p:spPr>
            <a:xfrm>
              <a:off x="3308352" y="3134204"/>
              <a:ext cx="906017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14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¿Quién?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CAE68BCC-59F5-48A6-9194-D01E85F3841B}"/>
              </a:ext>
            </a:extLst>
          </p:cNvPr>
          <p:cNvGrpSpPr/>
          <p:nvPr/>
        </p:nvGrpSpPr>
        <p:grpSpPr>
          <a:xfrm>
            <a:off x="7928554" y="2949614"/>
            <a:ext cx="4263446" cy="711043"/>
            <a:chOff x="7928554" y="2949614"/>
            <a:chExt cx="4263446" cy="711043"/>
          </a:xfrm>
        </p:grpSpPr>
        <p:sp>
          <p:nvSpPr>
            <p:cNvPr id="103" name="Cubo 102">
              <a:extLst>
                <a:ext uri="{FF2B5EF4-FFF2-40B4-BE49-F238E27FC236}">
                  <a16:creationId xmlns:a16="http://schemas.microsoft.com/office/drawing/2014/main" id="{CD455C2C-3ED1-4F13-9A1F-96407C7A93FF}"/>
                </a:ext>
              </a:extLst>
            </p:cNvPr>
            <p:cNvSpPr/>
            <p:nvPr/>
          </p:nvSpPr>
          <p:spPr>
            <a:xfrm>
              <a:off x="7928554" y="2949614"/>
              <a:ext cx="4263446" cy="711043"/>
            </a:xfrm>
            <a:prstGeom prst="cube">
              <a:avLst>
                <a:gd name="adj" fmla="val 3037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9DCE2AD6-C517-49F2-9603-3EFC29E83B60}"/>
                </a:ext>
              </a:extLst>
            </p:cNvPr>
            <p:cNvSpPr/>
            <p:nvPr/>
          </p:nvSpPr>
          <p:spPr>
            <a:xfrm>
              <a:off x="9447769" y="3134204"/>
              <a:ext cx="1225015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14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¿Qué hace?</a:t>
              </a: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F6909720-FD38-4DD1-8A86-5A209C97D43A}"/>
              </a:ext>
            </a:extLst>
          </p:cNvPr>
          <p:cNvGrpSpPr/>
          <p:nvPr/>
        </p:nvGrpSpPr>
        <p:grpSpPr>
          <a:xfrm>
            <a:off x="2390045" y="3743304"/>
            <a:ext cx="2734128" cy="756000"/>
            <a:chOff x="2390045" y="3743304"/>
            <a:chExt cx="2734128" cy="756000"/>
          </a:xfrm>
        </p:grpSpPr>
        <p:sp>
          <p:nvSpPr>
            <p:cNvPr id="63" name="Cubo 62">
              <a:extLst>
                <a:ext uri="{FF2B5EF4-FFF2-40B4-BE49-F238E27FC236}">
                  <a16:creationId xmlns:a16="http://schemas.microsoft.com/office/drawing/2014/main" id="{25EDE531-0253-42A7-BEF7-3CCE686703FB}"/>
                </a:ext>
              </a:extLst>
            </p:cNvPr>
            <p:cNvSpPr/>
            <p:nvPr/>
          </p:nvSpPr>
          <p:spPr>
            <a:xfrm>
              <a:off x="2390045" y="3743304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46E7D785-4A2C-446A-8B37-D3DBC720BC23}"/>
                </a:ext>
              </a:extLst>
            </p:cNvPr>
            <p:cNvSpPr/>
            <p:nvPr/>
          </p:nvSpPr>
          <p:spPr>
            <a:xfrm>
              <a:off x="3105712" y="3881310"/>
              <a:ext cx="130279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Proponentes o</a:t>
              </a:r>
            </a:p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prevalidadores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F9C44DA-46F4-4C07-ABB8-7113062400C6}"/>
              </a:ext>
            </a:extLst>
          </p:cNvPr>
          <p:cNvGrpSpPr/>
          <p:nvPr/>
        </p:nvGrpSpPr>
        <p:grpSpPr>
          <a:xfrm>
            <a:off x="5163551" y="2952905"/>
            <a:ext cx="2725626" cy="711043"/>
            <a:chOff x="5163551" y="2952905"/>
            <a:chExt cx="2725626" cy="711043"/>
          </a:xfrm>
        </p:grpSpPr>
        <p:sp>
          <p:nvSpPr>
            <p:cNvPr id="102" name="Cubo 101">
              <a:extLst>
                <a:ext uri="{FF2B5EF4-FFF2-40B4-BE49-F238E27FC236}">
                  <a16:creationId xmlns:a16="http://schemas.microsoft.com/office/drawing/2014/main" id="{00885488-E002-48FB-BC86-A27B026F4ADF}"/>
                </a:ext>
              </a:extLst>
            </p:cNvPr>
            <p:cNvSpPr/>
            <p:nvPr/>
          </p:nvSpPr>
          <p:spPr>
            <a:xfrm>
              <a:off x="5163551" y="2952905"/>
              <a:ext cx="2725626" cy="711043"/>
            </a:xfrm>
            <a:prstGeom prst="cube">
              <a:avLst>
                <a:gd name="adj" fmla="val 3037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4449EE10-61C7-4AD2-84DA-4F8AA848F6D8}"/>
                </a:ext>
              </a:extLst>
            </p:cNvPr>
            <p:cNvSpPr/>
            <p:nvPr/>
          </p:nvSpPr>
          <p:spPr>
            <a:xfrm>
              <a:off x="6057326" y="3121222"/>
              <a:ext cx="938078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14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@ / www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BF42BBBA-537E-46A0-A62F-588A8D7C5068}"/>
              </a:ext>
            </a:extLst>
          </p:cNvPr>
          <p:cNvGrpSpPr/>
          <p:nvPr/>
        </p:nvGrpSpPr>
        <p:grpSpPr>
          <a:xfrm>
            <a:off x="2390045" y="4525807"/>
            <a:ext cx="2734128" cy="793498"/>
            <a:chOff x="2390045" y="4525807"/>
            <a:chExt cx="2734128" cy="793498"/>
          </a:xfrm>
        </p:grpSpPr>
        <p:sp>
          <p:nvSpPr>
            <p:cNvPr id="70" name="Cubo 69">
              <a:extLst>
                <a:ext uri="{FF2B5EF4-FFF2-40B4-BE49-F238E27FC236}">
                  <a16:creationId xmlns:a16="http://schemas.microsoft.com/office/drawing/2014/main" id="{055D4B6D-F44C-4D15-A54C-A67E3CBFADE9}"/>
                </a:ext>
              </a:extLst>
            </p:cNvPr>
            <p:cNvSpPr/>
            <p:nvPr/>
          </p:nvSpPr>
          <p:spPr>
            <a:xfrm>
              <a:off x="2390045" y="4525807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0" name="Rectángulo 79">
              <a:extLst>
                <a:ext uri="{FF2B5EF4-FFF2-40B4-BE49-F238E27FC236}">
                  <a16:creationId xmlns:a16="http://schemas.microsoft.com/office/drawing/2014/main" id="{7481F328-7AA3-45AF-9E50-BABF3EB5969E}"/>
                </a:ext>
              </a:extLst>
            </p:cNvPr>
            <p:cNvSpPr/>
            <p:nvPr/>
          </p:nvSpPr>
          <p:spPr>
            <a:xfrm>
              <a:off x="2556192" y="4672974"/>
              <a:ext cx="237430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Gestor de Centro / Secretaría</a:t>
              </a:r>
            </a:p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Irene Reyes Fernández</a:t>
              </a:r>
            </a:p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Cristina Soriano Hernández 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D0CDCB64-9547-4DE3-B5B0-CFCB3AA239A5}"/>
              </a:ext>
            </a:extLst>
          </p:cNvPr>
          <p:cNvGrpSpPr/>
          <p:nvPr/>
        </p:nvGrpSpPr>
        <p:grpSpPr>
          <a:xfrm>
            <a:off x="2339221" y="5305084"/>
            <a:ext cx="2835776" cy="756000"/>
            <a:chOff x="2339221" y="5305084"/>
            <a:chExt cx="2835776" cy="756000"/>
          </a:xfrm>
        </p:grpSpPr>
        <p:sp>
          <p:nvSpPr>
            <p:cNvPr id="69" name="Cubo 68">
              <a:extLst>
                <a:ext uri="{FF2B5EF4-FFF2-40B4-BE49-F238E27FC236}">
                  <a16:creationId xmlns:a16="http://schemas.microsoft.com/office/drawing/2014/main" id="{8BE0B0CD-CACD-43D4-A6EA-20C3686EB2A3}"/>
                </a:ext>
              </a:extLst>
            </p:cNvPr>
            <p:cNvSpPr/>
            <p:nvPr/>
          </p:nvSpPr>
          <p:spPr>
            <a:xfrm>
              <a:off x="2390045" y="5305084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C6ADD6EC-F775-4531-B314-097C362894DE}"/>
                </a:ext>
              </a:extLst>
            </p:cNvPr>
            <p:cNvSpPr/>
            <p:nvPr/>
          </p:nvSpPr>
          <p:spPr>
            <a:xfrm>
              <a:off x="2339221" y="5465378"/>
              <a:ext cx="28357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Coordinadora de Movilidad Saliente</a:t>
              </a:r>
            </a:p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Marta Sánchez-Saus Laserna</a:t>
              </a: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E81DA71-70BD-4A23-99DC-553599E55FC1}"/>
              </a:ext>
            </a:extLst>
          </p:cNvPr>
          <p:cNvGrpSpPr/>
          <p:nvPr/>
        </p:nvGrpSpPr>
        <p:grpSpPr>
          <a:xfrm>
            <a:off x="2390045" y="6094535"/>
            <a:ext cx="2734128" cy="756000"/>
            <a:chOff x="2390045" y="6094535"/>
            <a:chExt cx="2734128" cy="756000"/>
          </a:xfrm>
        </p:grpSpPr>
        <p:sp>
          <p:nvSpPr>
            <p:cNvPr id="68" name="Cubo 67">
              <a:extLst>
                <a:ext uri="{FF2B5EF4-FFF2-40B4-BE49-F238E27FC236}">
                  <a16:creationId xmlns:a16="http://schemas.microsoft.com/office/drawing/2014/main" id="{4186DD57-54AF-4121-943B-B3984588D80A}"/>
                </a:ext>
              </a:extLst>
            </p:cNvPr>
            <p:cNvSpPr/>
            <p:nvPr/>
          </p:nvSpPr>
          <p:spPr>
            <a:xfrm>
              <a:off x="2390045" y="6094535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436B6184-B15E-4DF6-9A49-7B81ECFD9549}"/>
                </a:ext>
              </a:extLst>
            </p:cNvPr>
            <p:cNvSpPr/>
            <p:nvPr/>
          </p:nvSpPr>
          <p:spPr>
            <a:xfrm>
              <a:off x="2819974" y="6244555"/>
              <a:ext cx="18355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Vicedecana de RR.II.</a:t>
              </a:r>
            </a:p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Blanca Garrido Martín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D747A45-80AD-484B-AD88-946ECCB499CC}"/>
              </a:ext>
            </a:extLst>
          </p:cNvPr>
          <p:cNvGrpSpPr/>
          <p:nvPr/>
        </p:nvGrpSpPr>
        <p:grpSpPr>
          <a:xfrm>
            <a:off x="4925653" y="4525907"/>
            <a:ext cx="3216523" cy="756000"/>
            <a:chOff x="4925653" y="4525907"/>
            <a:chExt cx="3216523" cy="756000"/>
          </a:xfrm>
        </p:grpSpPr>
        <p:sp>
          <p:nvSpPr>
            <p:cNvPr id="71" name="Cubo 70">
              <a:extLst>
                <a:ext uri="{FF2B5EF4-FFF2-40B4-BE49-F238E27FC236}">
                  <a16:creationId xmlns:a16="http://schemas.microsoft.com/office/drawing/2014/main" id="{1B54C333-253F-4475-BAD7-77CB7734DBAD}"/>
                </a:ext>
              </a:extLst>
            </p:cNvPr>
            <p:cNvSpPr/>
            <p:nvPr/>
          </p:nvSpPr>
          <p:spPr>
            <a:xfrm>
              <a:off x="5155047" y="4525907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A7BD9DD4-5E81-480A-BA6A-741741BA3B04}"/>
                </a:ext>
              </a:extLst>
            </p:cNvPr>
            <p:cNvSpPr/>
            <p:nvPr/>
          </p:nvSpPr>
          <p:spPr>
            <a:xfrm>
              <a:off x="4925653" y="4694886"/>
              <a:ext cx="321652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hlinkClick r:id="rId21"/>
                </a:rPr>
                <a:t>filologiainternacional1@us.es</a:t>
              </a:r>
              <a:endPara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hlinkClick r:id="rId22"/>
                </a:rPr>
                <a:t>filologiainternacionalestudiantes@us.es</a:t>
              </a:r>
              <a:endPara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D2585E1-CEB0-410B-A75B-CB7C4FE6AECD}"/>
              </a:ext>
            </a:extLst>
          </p:cNvPr>
          <p:cNvGrpSpPr/>
          <p:nvPr/>
        </p:nvGrpSpPr>
        <p:grpSpPr>
          <a:xfrm>
            <a:off x="5163551" y="5305084"/>
            <a:ext cx="2734128" cy="756000"/>
            <a:chOff x="5163551" y="5305084"/>
            <a:chExt cx="2734128" cy="756000"/>
          </a:xfrm>
        </p:grpSpPr>
        <p:sp>
          <p:nvSpPr>
            <p:cNvPr id="74" name="Cubo 73">
              <a:extLst>
                <a:ext uri="{FF2B5EF4-FFF2-40B4-BE49-F238E27FC236}">
                  <a16:creationId xmlns:a16="http://schemas.microsoft.com/office/drawing/2014/main" id="{6D8FE076-0247-433F-9E7E-BA8234568353}"/>
                </a:ext>
              </a:extLst>
            </p:cNvPr>
            <p:cNvSpPr/>
            <p:nvPr/>
          </p:nvSpPr>
          <p:spPr>
            <a:xfrm>
              <a:off x="5163551" y="5305084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CEE60EFA-F501-4DD4-830A-B91CA6662B90}"/>
                </a:ext>
              </a:extLst>
            </p:cNvPr>
            <p:cNvSpPr/>
            <p:nvPr/>
          </p:nvSpPr>
          <p:spPr>
            <a:xfrm>
              <a:off x="5515115" y="5551942"/>
              <a:ext cx="199182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hlinkClick r:id="rId23"/>
                </a:rPr>
                <a:t>filologiasalientes@us.es</a:t>
              </a:r>
              <a:endPara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559D1B8C-B3EB-421F-B96A-76863DE7FB27}"/>
              </a:ext>
            </a:extLst>
          </p:cNvPr>
          <p:cNvGrpSpPr/>
          <p:nvPr/>
        </p:nvGrpSpPr>
        <p:grpSpPr>
          <a:xfrm>
            <a:off x="5163310" y="6094535"/>
            <a:ext cx="2734128" cy="756000"/>
            <a:chOff x="5163310" y="6094535"/>
            <a:chExt cx="2734128" cy="756000"/>
          </a:xfrm>
        </p:grpSpPr>
        <p:sp>
          <p:nvSpPr>
            <p:cNvPr id="75" name="Cubo 74">
              <a:extLst>
                <a:ext uri="{FF2B5EF4-FFF2-40B4-BE49-F238E27FC236}">
                  <a16:creationId xmlns:a16="http://schemas.microsoft.com/office/drawing/2014/main" id="{D5004F7A-8655-40E9-A762-25D417D74241}"/>
                </a:ext>
              </a:extLst>
            </p:cNvPr>
            <p:cNvSpPr/>
            <p:nvPr/>
          </p:nvSpPr>
          <p:spPr>
            <a:xfrm>
              <a:off x="5163310" y="6094535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1DAB226-E63E-41D7-82FC-D3DF959EDEB1}"/>
                </a:ext>
              </a:extLst>
            </p:cNvPr>
            <p:cNvSpPr/>
            <p:nvPr/>
          </p:nvSpPr>
          <p:spPr>
            <a:xfrm>
              <a:off x="5886496" y="6334035"/>
              <a:ext cx="1248996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hlinkClick r:id="rId24"/>
                </a:rPr>
                <a:t>filrelint@us.es</a:t>
              </a:r>
              <a:endPara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8FA96B57-02F5-4376-B3F6-264B01BAA814}"/>
              </a:ext>
            </a:extLst>
          </p:cNvPr>
          <p:cNvGrpSpPr/>
          <p:nvPr/>
        </p:nvGrpSpPr>
        <p:grpSpPr>
          <a:xfrm>
            <a:off x="5155049" y="3743304"/>
            <a:ext cx="2734128" cy="756000"/>
            <a:chOff x="5155049" y="3743304"/>
            <a:chExt cx="2734128" cy="756000"/>
          </a:xfrm>
        </p:grpSpPr>
        <p:sp>
          <p:nvSpPr>
            <p:cNvPr id="73" name="Cubo 72">
              <a:extLst>
                <a:ext uri="{FF2B5EF4-FFF2-40B4-BE49-F238E27FC236}">
                  <a16:creationId xmlns:a16="http://schemas.microsoft.com/office/drawing/2014/main" id="{ADF00A1A-2E42-4637-8F1A-13EFC7331BF2}"/>
                </a:ext>
              </a:extLst>
            </p:cNvPr>
            <p:cNvSpPr/>
            <p:nvPr/>
          </p:nvSpPr>
          <p:spPr>
            <a:xfrm>
              <a:off x="5155049" y="3743304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5A3D084B-B898-44F7-94C2-74A4AFB530C7}"/>
                </a:ext>
              </a:extLst>
            </p:cNvPr>
            <p:cNvSpPr/>
            <p:nvPr/>
          </p:nvSpPr>
          <p:spPr>
            <a:xfrm>
              <a:off x="5994561" y="3984518"/>
              <a:ext cx="105509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hlinkClick r:id="rId25"/>
                </a:rPr>
                <a:t>Enlace URL</a:t>
              </a:r>
              <a:endPara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8" name="Gráfico 107" descr="Grupo con relleno sólido">
            <a:extLst>
              <a:ext uri="{FF2B5EF4-FFF2-40B4-BE49-F238E27FC236}">
                <a16:creationId xmlns:a16="http://schemas.microsoft.com/office/drawing/2014/main" id="{01156A44-E06C-4EF6-A58D-72AEF667E6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58721" y="1928886"/>
            <a:ext cx="635078" cy="635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09" name="Grupo 108">
            <a:extLst>
              <a:ext uri="{FF2B5EF4-FFF2-40B4-BE49-F238E27FC236}">
                <a16:creationId xmlns:a16="http://schemas.microsoft.com/office/drawing/2014/main" id="{0371D1AF-873A-447F-A3F1-0216540C21F2}"/>
              </a:ext>
            </a:extLst>
          </p:cNvPr>
          <p:cNvGrpSpPr/>
          <p:nvPr/>
        </p:nvGrpSpPr>
        <p:grpSpPr>
          <a:xfrm>
            <a:off x="2398546" y="764951"/>
            <a:ext cx="2725626" cy="714334"/>
            <a:chOff x="2398548" y="2949615"/>
            <a:chExt cx="2725626" cy="714334"/>
          </a:xfrm>
        </p:grpSpPr>
        <p:sp>
          <p:nvSpPr>
            <p:cNvPr id="110" name="Cubo 109">
              <a:extLst>
                <a:ext uri="{FF2B5EF4-FFF2-40B4-BE49-F238E27FC236}">
                  <a16:creationId xmlns:a16="http://schemas.microsoft.com/office/drawing/2014/main" id="{0C885628-F614-444B-8A06-D1974BA3B8CC}"/>
                </a:ext>
              </a:extLst>
            </p:cNvPr>
            <p:cNvSpPr/>
            <p:nvPr/>
          </p:nvSpPr>
          <p:spPr>
            <a:xfrm>
              <a:off x="2398548" y="2949615"/>
              <a:ext cx="2725626" cy="714334"/>
            </a:xfrm>
            <a:prstGeom prst="cube">
              <a:avLst>
                <a:gd name="adj" fmla="val 3037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1" name="Rectángulo 110">
              <a:extLst>
                <a:ext uri="{FF2B5EF4-FFF2-40B4-BE49-F238E27FC236}">
                  <a16:creationId xmlns:a16="http://schemas.microsoft.com/office/drawing/2014/main" id="{3055004D-4208-471F-8330-3ED9DDD65F0F}"/>
                </a:ext>
              </a:extLst>
            </p:cNvPr>
            <p:cNvSpPr/>
            <p:nvPr/>
          </p:nvSpPr>
          <p:spPr>
            <a:xfrm>
              <a:off x="3308352" y="3134204"/>
              <a:ext cx="906017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14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¿Quién?</a:t>
              </a:r>
            </a:p>
          </p:txBody>
        </p:sp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5E49F240-7BE9-41D4-A444-F3A8E62108EB}"/>
              </a:ext>
            </a:extLst>
          </p:cNvPr>
          <p:cNvGrpSpPr/>
          <p:nvPr/>
        </p:nvGrpSpPr>
        <p:grpSpPr>
          <a:xfrm>
            <a:off x="5163549" y="768241"/>
            <a:ext cx="2725626" cy="711043"/>
            <a:chOff x="5163551" y="2952905"/>
            <a:chExt cx="2725626" cy="711043"/>
          </a:xfrm>
        </p:grpSpPr>
        <p:sp>
          <p:nvSpPr>
            <p:cNvPr id="114" name="Cubo 113">
              <a:extLst>
                <a:ext uri="{FF2B5EF4-FFF2-40B4-BE49-F238E27FC236}">
                  <a16:creationId xmlns:a16="http://schemas.microsoft.com/office/drawing/2014/main" id="{27F844AE-95F7-446C-A1A9-418AC6BCB795}"/>
                </a:ext>
              </a:extLst>
            </p:cNvPr>
            <p:cNvSpPr/>
            <p:nvPr/>
          </p:nvSpPr>
          <p:spPr>
            <a:xfrm>
              <a:off x="5163551" y="2952905"/>
              <a:ext cx="2725626" cy="711043"/>
            </a:xfrm>
            <a:prstGeom prst="cube">
              <a:avLst>
                <a:gd name="adj" fmla="val 3037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5" name="Rectángulo 114">
              <a:extLst>
                <a:ext uri="{FF2B5EF4-FFF2-40B4-BE49-F238E27FC236}">
                  <a16:creationId xmlns:a16="http://schemas.microsoft.com/office/drawing/2014/main" id="{D0591FDC-E124-449C-B251-EF56081A0D6B}"/>
                </a:ext>
              </a:extLst>
            </p:cNvPr>
            <p:cNvSpPr/>
            <p:nvPr/>
          </p:nvSpPr>
          <p:spPr>
            <a:xfrm>
              <a:off x="6057326" y="3121222"/>
              <a:ext cx="938078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14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@ / www</a:t>
              </a:r>
            </a:p>
          </p:txBody>
        </p:sp>
      </p:grp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971004E2-323A-497A-99D6-951D3AE5429B}"/>
              </a:ext>
            </a:extLst>
          </p:cNvPr>
          <p:cNvGrpSpPr/>
          <p:nvPr/>
        </p:nvGrpSpPr>
        <p:grpSpPr>
          <a:xfrm>
            <a:off x="7916170" y="764951"/>
            <a:ext cx="4263446" cy="711043"/>
            <a:chOff x="7928554" y="2949614"/>
            <a:chExt cx="4263446" cy="711043"/>
          </a:xfrm>
        </p:grpSpPr>
        <p:sp>
          <p:nvSpPr>
            <p:cNvPr id="117" name="Cubo 116">
              <a:extLst>
                <a:ext uri="{FF2B5EF4-FFF2-40B4-BE49-F238E27FC236}">
                  <a16:creationId xmlns:a16="http://schemas.microsoft.com/office/drawing/2014/main" id="{CE9B772F-1F59-496C-8D29-AC0C803F0B80}"/>
                </a:ext>
              </a:extLst>
            </p:cNvPr>
            <p:cNvSpPr/>
            <p:nvPr/>
          </p:nvSpPr>
          <p:spPr>
            <a:xfrm>
              <a:off x="7928554" y="2949614"/>
              <a:ext cx="4263446" cy="711043"/>
            </a:xfrm>
            <a:prstGeom prst="cube">
              <a:avLst>
                <a:gd name="adj" fmla="val 3037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8" name="Rectángulo 117">
              <a:extLst>
                <a:ext uri="{FF2B5EF4-FFF2-40B4-BE49-F238E27FC236}">
                  <a16:creationId xmlns:a16="http://schemas.microsoft.com/office/drawing/2014/main" id="{2EA10FDB-37B7-4CD8-A53E-70AE6D678327}"/>
                </a:ext>
              </a:extLst>
            </p:cNvPr>
            <p:cNvSpPr/>
            <p:nvPr/>
          </p:nvSpPr>
          <p:spPr>
            <a:xfrm>
              <a:off x="9447769" y="3134204"/>
              <a:ext cx="1225015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14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¿Qué hace?</a:t>
              </a: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8B5C20D6-91F4-4D16-8970-9F2E7EDCD5B5}"/>
              </a:ext>
            </a:extLst>
          </p:cNvPr>
          <p:cNvGrpSpPr/>
          <p:nvPr/>
        </p:nvGrpSpPr>
        <p:grpSpPr>
          <a:xfrm>
            <a:off x="2390044" y="1543058"/>
            <a:ext cx="2734128" cy="1352516"/>
            <a:chOff x="2390045" y="3743304"/>
            <a:chExt cx="2734128" cy="756000"/>
          </a:xfrm>
        </p:grpSpPr>
        <p:sp>
          <p:nvSpPr>
            <p:cNvPr id="120" name="Cubo 119">
              <a:extLst>
                <a:ext uri="{FF2B5EF4-FFF2-40B4-BE49-F238E27FC236}">
                  <a16:creationId xmlns:a16="http://schemas.microsoft.com/office/drawing/2014/main" id="{913948B3-B2EB-4322-93FE-D2D13D54DC2E}"/>
                </a:ext>
              </a:extLst>
            </p:cNvPr>
            <p:cNvSpPr/>
            <p:nvPr/>
          </p:nvSpPr>
          <p:spPr>
            <a:xfrm>
              <a:off x="2390045" y="3743304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1907EAE9-F9DB-4F15-B96E-42F20D0BE996}"/>
                </a:ext>
              </a:extLst>
            </p:cNvPr>
            <p:cNvSpPr/>
            <p:nvPr/>
          </p:nvSpPr>
          <p:spPr>
            <a:xfrm>
              <a:off x="2900782" y="4028284"/>
              <a:ext cx="1720919" cy="2580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Equipo del</a:t>
              </a:r>
            </a:p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Centro Internacional</a:t>
              </a:r>
            </a:p>
          </p:txBody>
        </p:sp>
      </p:grpSp>
      <p:grpSp>
        <p:nvGrpSpPr>
          <p:cNvPr id="122" name="Grupo 121">
            <a:extLst>
              <a:ext uri="{FF2B5EF4-FFF2-40B4-BE49-F238E27FC236}">
                <a16:creationId xmlns:a16="http://schemas.microsoft.com/office/drawing/2014/main" id="{B2FDE8A9-6BC1-4DA6-83DE-8E4F74C47EE9}"/>
              </a:ext>
            </a:extLst>
          </p:cNvPr>
          <p:cNvGrpSpPr/>
          <p:nvPr/>
        </p:nvGrpSpPr>
        <p:grpSpPr>
          <a:xfrm>
            <a:off x="5163310" y="1543057"/>
            <a:ext cx="2734128" cy="1367009"/>
            <a:chOff x="2390045" y="3743304"/>
            <a:chExt cx="2734128" cy="756000"/>
          </a:xfrm>
        </p:grpSpPr>
        <p:sp>
          <p:nvSpPr>
            <p:cNvPr id="123" name="Cubo 122">
              <a:extLst>
                <a:ext uri="{FF2B5EF4-FFF2-40B4-BE49-F238E27FC236}">
                  <a16:creationId xmlns:a16="http://schemas.microsoft.com/office/drawing/2014/main" id="{AF02A8B9-7E49-4944-8973-084D50FD9464}"/>
                </a:ext>
              </a:extLst>
            </p:cNvPr>
            <p:cNvSpPr/>
            <p:nvPr/>
          </p:nvSpPr>
          <p:spPr>
            <a:xfrm>
              <a:off x="2390045" y="3743304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4" name="Rectángulo 123">
              <a:extLst>
                <a:ext uri="{FF2B5EF4-FFF2-40B4-BE49-F238E27FC236}">
                  <a16:creationId xmlns:a16="http://schemas.microsoft.com/office/drawing/2014/main" id="{6BA22ED5-16FE-4B10-BDAE-12D434FA4897}"/>
                </a:ext>
              </a:extLst>
            </p:cNvPr>
            <p:cNvSpPr/>
            <p:nvPr/>
          </p:nvSpPr>
          <p:spPr>
            <a:xfrm>
              <a:off x="2986929" y="3927570"/>
              <a:ext cx="1446100" cy="2978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hlinkClick r:id="rId26"/>
                </a:rPr>
                <a:t>Enlace URL</a:t>
              </a:r>
              <a:endPara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s-ES" sz="1200" dirty="0" err="1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hlinkClick r:id="rId27"/>
                </a:rPr>
                <a:t>movilidad@us.es</a:t>
              </a:r>
              <a:endParaRPr lang="es-ES" sz="12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25" name="Grupo 124">
            <a:extLst>
              <a:ext uri="{FF2B5EF4-FFF2-40B4-BE49-F238E27FC236}">
                <a16:creationId xmlns:a16="http://schemas.microsoft.com/office/drawing/2014/main" id="{1CBA0DBE-E7AB-4FDE-B51E-CDB8E8DF46FE}"/>
              </a:ext>
            </a:extLst>
          </p:cNvPr>
          <p:cNvGrpSpPr/>
          <p:nvPr/>
        </p:nvGrpSpPr>
        <p:grpSpPr>
          <a:xfrm>
            <a:off x="7916169" y="1542094"/>
            <a:ext cx="4263445" cy="1367009"/>
            <a:chOff x="2390045" y="3743304"/>
            <a:chExt cx="2734128" cy="756000"/>
          </a:xfrm>
        </p:grpSpPr>
        <p:sp>
          <p:nvSpPr>
            <p:cNvPr id="126" name="Cubo 125">
              <a:extLst>
                <a:ext uri="{FF2B5EF4-FFF2-40B4-BE49-F238E27FC236}">
                  <a16:creationId xmlns:a16="http://schemas.microsoft.com/office/drawing/2014/main" id="{952D14CC-DA65-4906-8E6C-A7F2685BF543}"/>
                </a:ext>
              </a:extLst>
            </p:cNvPr>
            <p:cNvSpPr/>
            <p:nvPr/>
          </p:nvSpPr>
          <p:spPr>
            <a:xfrm>
              <a:off x="2390045" y="3743304"/>
              <a:ext cx="2734128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592451E8-B03F-469B-925B-75132D977B13}"/>
                </a:ext>
              </a:extLst>
            </p:cNvPr>
            <p:cNvSpPr/>
            <p:nvPr/>
          </p:nvSpPr>
          <p:spPr>
            <a:xfrm>
              <a:off x="2524663" y="4023815"/>
              <a:ext cx="2499906" cy="2553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Gestión de trámites y documentación necesarios para disfrutar la beca Erasmus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1ECA0FFC-FEA3-4558-AE06-05984AC8512A}"/>
              </a:ext>
            </a:extLst>
          </p:cNvPr>
          <p:cNvGrpSpPr/>
          <p:nvPr/>
        </p:nvGrpSpPr>
        <p:grpSpPr>
          <a:xfrm>
            <a:off x="7928554" y="3743304"/>
            <a:ext cx="4263445" cy="756000"/>
            <a:chOff x="7928554" y="3743304"/>
            <a:chExt cx="4263445" cy="756000"/>
          </a:xfrm>
        </p:grpSpPr>
        <p:sp>
          <p:nvSpPr>
            <p:cNvPr id="76" name="Cubo 75">
              <a:extLst>
                <a:ext uri="{FF2B5EF4-FFF2-40B4-BE49-F238E27FC236}">
                  <a16:creationId xmlns:a16="http://schemas.microsoft.com/office/drawing/2014/main" id="{7DEC3869-53E0-47EF-A78D-8EC7D763BF00}"/>
                </a:ext>
              </a:extLst>
            </p:cNvPr>
            <p:cNvSpPr/>
            <p:nvPr/>
          </p:nvSpPr>
          <p:spPr>
            <a:xfrm>
              <a:off x="7928554" y="3743304"/>
              <a:ext cx="4263445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:a16="http://schemas.microsoft.com/office/drawing/2014/main" id="{98579574-F6AD-4634-999A-9C3CBF3B2DAD}"/>
                </a:ext>
              </a:extLst>
            </p:cNvPr>
            <p:cNvSpPr/>
            <p:nvPr/>
          </p:nvSpPr>
          <p:spPr>
            <a:xfrm>
              <a:off x="7977465" y="3835210"/>
              <a:ext cx="4046832" cy="5693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Asisten y orientan a los estudiantes en la elaboración o modificación del Acuerdo de Estudios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Prevalidan el Acuerdo de Estudios (ni validan ni firman)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EF0EB043-667A-4060-B1F1-E0498AE83DD4}"/>
              </a:ext>
            </a:extLst>
          </p:cNvPr>
          <p:cNvGrpSpPr/>
          <p:nvPr/>
        </p:nvGrpSpPr>
        <p:grpSpPr>
          <a:xfrm>
            <a:off x="7926641" y="4507656"/>
            <a:ext cx="4265360" cy="836126"/>
            <a:chOff x="7926641" y="4507656"/>
            <a:chExt cx="4265360" cy="836126"/>
          </a:xfrm>
        </p:grpSpPr>
        <p:sp>
          <p:nvSpPr>
            <p:cNvPr id="77" name="Cubo 76">
              <a:extLst>
                <a:ext uri="{FF2B5EF4-FFF2-40B4-BE49-F238E27FC236}">
                  <a16:creationId xmlns:a16="http://schemas.microsoft.com/office/drawing/2014/main" id="{2D461E8D-9660-402D-B321-C128738DF0FC}"/>
                </a:ext>
              </a:extLst>
            </p:cNvPr>
            <p:cNvSpPr/>
            <p:nvPr/>
          </p:nvSpPr>
          <p:spPr>
            <a:xfrm>
              <a:off x="7926641" y="4527873"/>
              <a:ext cx="4265360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7793352B-9432-4615-817A-BE8EAB646219}"/>
                </a:ext>
              </a:extLst>
            </p:cNvPr>
            <p:cNvSpPr/>
            <p:nvPr/>
          </p:nvSpPr>
          <p:spPr>
            <a:xfrm>
              <a:off x="7977465" y="4507656"/>
              <a:ext cx="4046832" cy="8361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Gestiona los trámites y la documentación relacionada con la matrícula en la Facultad de Filología y el expediente académico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Persona de contacto para consultas de tipo administrativo (incluida la firma del Acuerdo de Estudios)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E11FC919-2D50-46F6-9D3B-1C6B1F84E65D}"/>
              </a:ext>
            </a:extLst>
          </p:cNvPr>
          <p:cNvGrpSpPr/>
          <p:nvPr/>
        </p:nvGrpSpPr>
        <p:grpSpPr>
          <a:xfrm>
            <a:off x="7916169" y="5303477"/>
            <a:ext cx="4275829" cy="771930"/>
            <a:chOff x="7916169" y="5312442"/>
            <a:chExt cx="4275829" cy="771930"/>
          </a:xfrm>
        </p:grpSpPr>
        <p:sp>
          <p:nvSpPr>
            <p:cNvPr id="78" name="Cubo 77">
              <a:extLst>
                <a:ext uri="{FF2B5EF4-FFF2-40B4-BE49-F238E27FC236}">
                  <a16:creationId xmlns:a16="http://schemas.microsoft.com/office/drawing/2014/main" id="{8BFF9315-8806-4BBA-8901-549EDB4FE613}"/>
                </a:ext>
              </a:extLst>
            </p:cNvPr>
            <p:cNvSpPr/>
            <p:nvPr/>
          </p:nvSpPr>
          <p:spPr>
            <a:xfrm>
              <a:off x="7916169" y="5312442"/>
              <a:ext cx="4275829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CDEAE277-2605-4610-AA14-56252CBD948D}"/>
                </a:ext>
              </a:extLst>
            </p:cNvPr>
            <p:cNvSpPr/>
            <p:nvPr/>
          </p:nvSpPr>
          <p:spPr>
            <a:xfrm>
              <a:off x="7977465" y="5381616"/>
              <a:ext cx="4046832" cy="7027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171450" indent="-171450"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Controla y valida los Acuerdos de Estudios</a:t>
              </a:r>
            </a:p>
            <a:p>
              <a:pPr marL="171450" indent="-171450"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Coordina la relación proponentes &gt; estudiantes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Persona de contacto para consultas sobre Acuerdo de Estudios</a:t>
              </a: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21E6E41D-46F4-456B-BF44-DC69AA675D6B}"/>
              </a:ext>
            </a:extLst>
          </p:cNvPr>
          <p:cNvGrpSpPr/>
          <p:nvPr/>
        </p:nvGrpSpPr>
        <p:grpSpPr>
          <a:xfrm>
            <a:off x="7916169" y="6094535"/>
            <a:ext cx="4275831" cy="756000"/>
            <a:chOff x="7916169" y="6094535"/>
            <a:chExt cx="4275831" cy="756000"/>
          </a:xfrm>
        </p:grpSpPr>
        <p:sp>
          <p:nvSpPr>
            <p:cNvPr id="79" name="Cubo 78">
              <a:extLst>
                <a:ext uri="{FF2B5EF4-FFF2-40B4-BE49-F238E27FC236}">
                  <a16:creationId xmlns:a16="http://schemas.microsoft.com/office/drawing/2014/main" id="{9B100DA6-219D-48D6-975A-28F55CDAAFE8}"/>
                </a:ext>
              </a:extLst>
            </p:cNvPr>
            <p:cNvSpPr/>
            <p:nvPr/>
          </p:nvSpPr>
          <p:spPr>
            <a:xfrm>
              <a:off x="7916169" y="6094535"/>
              <a:ext cx="4275831" cy="756000"/>
            </a:xfrm>
            <a:prstGeom prst="cube">
              <a:avLst>
                <a:gd name="adj" fmla="val 3037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1" name="Rectángulo 130">
              <a:extLst>
                <a:ext uri="{FF2B5EF4-FFF2-40B4-BE49-F238E27FC236}">
                  <a16:creationId xmlns:a16="http://schemas.microsoft.com/office/drawing/2014/main" id="{27DC8802-DFAB-451F-B141-C01FE756743C}"/>
                </a:ext>
              </a:extLst>
            </p:cNvPr>
            <p:cNvSpPr/>
            <p:nvPr/>
          </p:nvSpPr>
          <p:spPr>
            <a:xfrm>
              <a:off x="7977465" y="6299352"/>
              <a:ext cx="4046832" cy="397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171450" indent="-171450"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Responsable de movilidad en la Facultad de Filología</a:t>
              </a:r>
            </a:p>
            <a:p>
              <a:pPr marL="171450" indent="-171450"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s-ES" sz="950" dirty="0">
                  <a:ln w="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Los Acuerdos de Estudios llevan su firma</a:t>
              </a:r>
            </a:p>
          </p:txBody>
        </p:sp>
      </p:grpSp>
      <p:pic>
        <p:nvPicPr>
          <p:cNvPr id="58" name="Gráfico 57" descr="Trabajadora de oficina con relleno sólido">
            <a:extLst>
              <a:ext uri="{FF2B5EF4-FFF2-40B4-BE49-F238E27FC236}">
                <a16:creationId xmlns:a16="http://schemas.microsoft.com/office/drawing/2014/main" id="{04719C98-990A-979C-76DA-3D853341BC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00009" y="6191280"/>
            <a:ext cx="507600" cy="507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0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5907DD-EA61-CB52-6929-02116A3A7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D4ED1EE-54BD-03A9-E0A9-35F5E3213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0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BDF929BA-F026-4F3F-8DEA-0DC9036B9DC7}"/>
              </a:ext>
            </a:extLst>
          </p:cNvPr>
          <p:cNvGrpSpPr/>
          <p:nvPr/>
        </p:nvGrpSpPr>
        <p:grpSpPr>
          <a:xfrm>
            <a:off x="312712" y="2458274"/>
            <a:ext cx="620267" cy="436681"/>
            <a:chOff x="3021626" y="2288413"/>
            <a:chExt cx="1157996" cy="857606"/>
          </a:xfrm>
        </p:grpSpPr>
        <p:pic>
          <p:nvPicPr>
            <p:cNvPr id="48" name="Gráfico 47" descr="Abrir dispositivo portátil">
              <a:extLst>
                <a:ext uri="{FF2B5EF4-FFF2-40B4-BE49-F238E27FC236}">
                  <a16:creationId xmlns:a16="http://schemas.microsoft.com/office/drawing/2014/main" id="{36985D94-B1C2-4D81-BACD-0A31804C35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</p:spPr>
        </p:pic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AB06809F-DF31-4033-88E4-02723B5BE28C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0" name="Gráfico 49" descr="Ventana del explorador con relleno sólido">
                <a:extLst>
                  <a:ext uri="{FF2B5EF4-FFF2-40B4-BE49-F238E27FC236}">
                    <a16:creationId xmlns:a16="http://schemas.microsoft.com/office/drawing/2014/main" id="{7E9704BD-B34D-4887-9528-A511E1CA3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72FFE642-D562-4212-9EF7-ED0733E0BEDF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192F2365-22D4-4A16-AD61-46FD50524660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2778CEE4-5B40-43F7-B5C2-1FAF1A174D33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12D47D56-1736-4B09-8890-4AD45EE2A844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941333FA-141C-4EB5-BCC2-3804282D105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F60D800B-3E1E-4CCC-B153-5756ACBDD37A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FFDFD093-E4CA-4A84-AE9B-5D9AFA089F92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55DFF30-0FBD-4A21-BE0E-25106AE8BDFA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5663053"/>
                  </p:ext>
                </p:extLst>
              </p:nvPr>
            </p:nvGraphicFramePr>
            <p:xfrm>
              <a:off x="949797" y="658286"/>
              <a:ext cx="7015906" cy="6011323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7015906" cy="6011323"/>
                    </a:xfrm>
                    <a:prstGeom prst="rect">
                      <a:avLst/>
                    </a:prstGeom>
                  </am3d:spPr>
                  <am3d:camera>
                    <am3d:pos x="-717038" y="-1854856" z="70087151"/>
                    <am3d:up dx="0" dy="36000000" dz="0"/>
                    <am3d:lookAt x="-717038" y="-1854856" z="0"/>
                    <am3d:perspective fov="1898656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/>
                    <am3d:postTrans dx="0" dy="0" dz="0"/>
                  </am3d:trans>
                  <am3d:raster rName="Office3DRenderer" rVer="16.0.8326">
                    <am3d:blip r:embed="rId20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9797" y="658286"/>
                <a:ext cx="7015906" cy="6011323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60BA6BF-5687-4E29-8642-8CDAABA6D2A3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02" y="1482754"/>
            <a:ext cx="4179008" cy="2486447"/>
          </a:xfrm>
          <a:prstGeom prst="rect">
            <a:avLst/>
          </a:prstGeom>
        </p:spPr>
      </p:pic>
      <p:sp>
        <p:nvSpPr>
          <p:cNvPr id="62" name="Cubo 61">
            <a:extLst>
              <a:ext uri="{FF2B5EF4-FFF2-40B4-BE49-F238E27FC236}">
                <a16:creationId xmlns:a16="http://schemas.microsoft.com/office/drawing/2014/main" id="{E2CB4B73-7BD5-44A3-BA1D-036BB9F7F2C6}"/>
              </a:ext>
            </a:extLst>
          </p:cNvPr>
          <p:cNvSpPr/>
          <p:nvPr/>
        </p:nvSpPr>
        <p:spPr>
          <a:xfrm>
            <a:off x="7927464" y="755561"/>
            <a:ext cx="4264536" cy="6102439"/>
          </a:xfrm>
          <a:prstGeom prst="cube">
            <a:avLst>
              <a:gd name="adj" fmla="val 1628"/>
            </a:avLst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FE83D8BE-0429-4E59-B5B5-53BFD6A5427A}"/>
              </a:ext>
            </a:extLst>
          </p:cNvPr>
          <p:cNvSpPr/>
          <p:nvPr/>
        </p:nvSpPr>
        <p:spPr>
          <a:xfrm>
            <a:off x="8083209" y="977517"/>
            <a:ext cx="4046832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Dónde se hace el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Acuerdo de Estudios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En </a:t>
            </a:r>
            <a:r>
              <a:rPr lang="es-ES" sz="95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SEVIUS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(Secretaría Virtual de la Universidad de Sevilla)</a:t>
            </a:r>
          </a:p>
          <a:p>
            <a:pPr marL="171450" indent="-80963" algn="ctr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hlinkClick r:id="rId22"/>
              </a:rPr>
              <a:t>https://</a:t>
            </a:r>
            <a:r>
              <a:rPr lang="es-ES" sz="9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hlinkClick r:id="rId22"/>
              </a:rPr>
              <a:t>sevius4.us.es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hlinkClick r:id="rId22"/>
              </a:rPr>
              <a:t>/</a:t>
            </a:r>
            <a:endParaRPr lang="es-ES" sz="95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61937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Busca “Erasmus”</a:t>
            </a:r>
          </a:p>
        </p:txBody>
      </p:sp>
      <p:pic>
        <p:nvPicPr>
          <p:cNvPr id="46" name="Imagen 4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0A859FD-A731-4467-B491-B85DB6C883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60" y="1217776"/>
            <a:ext cx="6542267" cy="508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Gráfico 67" descr="Gesto de aguantar con relleno sólido">
            <a:extLst>
              <a:ext uri="{FF2B5EF4-FFF2-40B4-BE49-F238E27FC236}">
                <a16:creationId xmlns:a16="http://schemas.microsoft.com/office/drawing/2014/main" id="{F688C296-84AE-4A5E-942E-D3EB39360B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34054" y="2316442"/>
            <a:ext cx="667113" cy="667113"/>
          </a:xfrm>
          <a:prstGeom prst="rect">
            <a:avLst/>
          </a:prstGeom>
        </p:spPr>
      </p:pic>
      <p:pic>
        <p:nvPicPr>
          <p:cNvPr id="66" name="Imagen 65" descr="Interfaz de usuario gráfica, Aplicación, Correo electrónico&#10;&#10;Descripción generada automáticamente">
            <a:extLst>
              <a:ext uri="{FF2B5EF4-FFF2-40B4-BE49-F238E27FC236}">
                <a16:creationId xmlns:a16="http://schemas.microsoft.com/office/drawing/2014/main" id="{850ACD13-5F2B-4404-94BD-73A38CE761C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7"/>
          <a:stretch/>
        </p:blipFill>
        <p:spPr>
          <a:xfrm>
            <a:off x="1229791" y="1211728"/>
            <a:ext cx="6540047" cy="508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Gráfico 70" descr="Gesto de aguantar con relleno sólido">
            <a:extLst>
              <a:ext uri="{FF2B5EF4-FFF2-40B4-BE49-F238E27FC236}">
                <a16:creationId xmlns:a16="http://schemas.microsoft.com/office/drawing/2014/main" id="{34BA643F-C489-44FC-92A0-68C3E0C283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04214" y="3969201"/>
            <a:ext cx="667113" cy="667113"/>
          </a:xfrm>
          <a:prstGeom prst="rect">
            <a:avLst/>
          </a:prstGeom>
        </p:spPr>
      </p:pic>
      <p:sp>
        <p:nvSpPr>
          <p:cNvPr id="72" name="Rectángulo 71">
            <a:extLst>
              <a:ext uri="{FF2B5EF4-FFF2-40B4-BE49-F238E27FC236}">
                <a16:creationId xmlns:a16="http://schemas.microsoft.com/office/drawing/2014/main" id="{6520E75C-E165-4948-B82A-479882DF415E}"/>
              </a:ext>
            </a:extLst>
          </p:cNvPr>
          <p:cNvSpPr/>
          <p:nvPr/>
        </p:nvSpPr>
        <p:spPr>
          <a:xfrm>
            <a:off x="8050685" y="1993894"/>
            <a:ext cx="4046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Antes de hacer el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Acuerdo de Estudios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Asiste a las reuniones informativas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sym typeface="Wingdings" pitchFamily="2" charset="2"/>
              </a:rPr>
              <a:t></a:t>
            </a:r>
            <a:endParaRPr lang="es-ES" sz="95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Explorar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oferta de estudios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en la página oficial de la universidad de destino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Hacer una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lista de asignaturas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 interés (respetando los requisitos que se especificarán a continuación)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Localizar al proponente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del destino de cuya plaza se es titular y ponerse en contacto con él/ella</a:t>
            </a: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4A5C3CDD-33FD-40C3-9FDA-A97F781BC171}"/>
              </a:ext>
            </a:extLst>
          </p:cNvPr>
          <p:cNvCxnSpPr/>
          <p:nvPr/>
        </p:nvCxnSpPr>
        <p:spPr>
          <a:xfrm>
            <a:off x="8083209" y="1894129"/>
            <a:ext cx="38977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áfico 74" descr="Mujer programadora con relleno sólido">
            <a:extLst>
              <a:ext uri="{FF2B5EF4-FFF2-40B4-BE49-F238E27FC236}">
                <a16:creationId xmlns:a16="http://schemas.microsoft.com/office/drawing/2014/main" id="{6486CCCA-6FE3-4AB2-9620-70391CF349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460788" y="3916876"/>
            <a:ext cx="574016" cy="5740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6" name="Gráfico 75" descr="Portapapeles con relleno sólido">
            <a:extLst>
              <a:ext uri="{FF2B5EF4-FFF2-40B4-BE49-F238E27FC236}">
                <a16:creationId xmlns:a16="http://schemas.microsoft.com/office/drawing/2014/main" id="{DDC52F72-81F3-4289-99CF-FCCCBAA94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16229" y="3879401"/>
            <a:ext cx="664782" cy="6647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7" name="Gráfico 76" descr="Sala de juntas con relleno sólido">
            <a:extLst>
              <a:ext uri="{FF2B5EF4-FFF2-40B4-BE49-F238E27FC236}">
                <a16:creationId xmlns:a16="http://schemas.microsoft.com/office/drawing/2014/main" id="{983DFEA2-F666-47B2-83CC-52B5C0CBAA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685330" y="3721914"/>
            <a:ext cx="914400" cy="914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FD38BFA4-6341-4E06-95E6-E6E76E5B6DF9}"/>
              </a:ext>
            </a:extLst>
          </p:cNvPr>
          <p:cNvCxnSpPr/>
          <p:nvPr/>
        </p:nvCxnSpPr>
        <p:spPr>
          <a:xfrm>
            <a:off x="8157761" y="4684243"/>
            <a:ext cx="38977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ángulo 81">
            <a:extLst>
              <a:ext uri="{FF2B5EF4-FFF2-40B4-BE49-F238E27FC236}">
                <a16:creationId xmlns:a16="http://schemas.microsoft.com/office/drawing/2014/main" id="{7AF3AE3C-646F-486B-90A0-2735327AE985}"/>
              </a:ext>
            </a:extLst>
          </p:cNvPr>
          <p:cNvSpPr/>
          <p:nvPr/>
        </p:nvSpPr>
        <p:spPr>
          <a:xfrm>
            <a:off x="8117540" y="4873094"/>
            <a:ext cx="4046832" cy="15773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Dónde localizar al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proponente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En la página Web de la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Facultad de Filología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Movilidad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del menú de navegación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Estudiantes Salientes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del desplegable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Pestaña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Destinos ofertados y profesores coordinadores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Curso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25/26 o 26/27 (actualizada)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95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5" name="Gráfico 84" descr="Mano con dedo índice apuntando a la derecha con relleno sólido">
            <a:extLst>
              <a:ext uri="{FF2B5EF4-FFF2-40B4-BE49-F238E27FC236}">
                <a16:creationId xmlns:a16="http://schemas.microsoft.com/office/drawing/2014/main" id="{0BEF285C-B1E3-4A15-A64A-17D3777770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20171321">
            <a:off x="3217705" y="2749115"/>
            <a:ext cx="518388" cy="5183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3" name="Grupo 72">
            <a:extLst>
              <a:ext uri="{FF2B5EF4-FFF2-40B4-BE49-F238E27FC236}">
                <a16:creationId xmlns:a16="http://schemas.microsoft.com/office/drawing/2014/main" id="{8FC0C793-7ECB-439E-ADB8-81DBAE129567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3" y="2325800"/>
            <a:chExt cx="11007333" cy="720000"/>
          </a:xfrm>
        </p:grpSpPr>
        <p:sp>
          <p:nvSpPr>
            <p:cNvPr id="74" name="Cubo 73">
              <a:extLst>
                <a:ext uri="{FF2B5EF4-FFF2-40B4-BE49-F238E27FC236}">
                  <a16:creationId xmlns:a16="http://schemas.microsoft.com/office/drawing/2014/main" id="{14394470-9F37-48CA-985B-4793835963C3}"/>
                </a:ext>
              </a:extLst>
            </p:cNvPr>
            <p:cNvSpPr/>
            <p:nvPr/>
          </p:nvSpPr>
          <p:spPr>
            <a:xfrm>
              <a:off x="1193043" y="232580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id="{AF6F74C4-0917-4F21-B11C-5FC7AE41E8EE}"/>
                </a:ext>
              </a:extLst>
            </p:cNvPr>
            <p:cNvSpPr/>
            <p:nvPr/>
          </p:nvSpPr>
          <p:spPr>
            <a:xfrm>
              <a:off x="1289293" y="2485180"/>
              <a:ext cx="463915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Cómo hacer el Acuerdo de Estudios</a:t>
              </a:r>
            </a:p>
          </p:txBody>
        </p:sp>
      </p:grpSp>
      <p:pic>
        <p:nvPicPr>
          <p:cNvPr id="42" name="Imagen 41" descr="Aplicación&#10;&#10;El contenido generado por IA puede ser incorrecto.">
            <a:extLst>
              <a:ext uri="{FF2B5EF4-FFF2-40B4-BE49-F238E27FC236}">
                <a16:creationId xmlns:a16="http://schemas.microsoft.com/office/drawing/2014/main" id="{5074479C-55D0-711F-FA0B-1829EDC158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30" y="5051159"/>
            <a:ext cx="5094640" cy="1237534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AC2D629-BA36-64F2-9579-7B42B4F56FEA}"/>
              </a:ext>
            </a:extLst>
          </p:cNvPr>
          <p:cNvSpPr txBox="1"/>
          <p:nvPr/>
        </p:nvSpPr>
        <p:spPr>
          <a:xfrm>
            <a:off x="2917338" y="4688428"/>
            <a:ext cx="316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Web de la facultad de filología</a:t>
            </a:r>
          </a:p>
        </p:txBody>
      </p:sp>
    </p:spTree>
    <p:extLst>
      <p:ext uri="{BB962C8B-B14F-4D97-AF65-F5344CB8AC3E}">
        <p14:creationId xmlns:p14="http://schemas.microsoft.com/office/powerpoint/2010/main" val="2708088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6 L 0.24635 -0.01111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uiExpand="1" build="p"/>
      <p:bldP spid="72" grpId="0" uiExpand="1" build="p"/>
      <p:bldP spid="8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BDF929BA-F026-4F3F-8DEA-0DC9036B9DC7}"/>
              </a:ext>
            </a:extLst>
          </p:cNvPr>
          <p:cNvGrpSpPr/>
          <p:nvPr/>
        </p:nvGrpSpPr>
        <p:grpSpPr>
          <a:xfrm>
            <a:off x="312712" y="2458274"/>
            <a:ext cx="620267" cy="436681"/>
            <a:chOff x="3021626" y="2288413"/>
            <a:chExt cx="1157996" cy="857606"/>
          </a:xfrm>
        </p:grpSpPr>
        <p:pic>
          <p:nvPicPr>
            <p:cNvPr id="48" name="Gráfico 47" descr="Abrir dispositivo portátil">
              <a:extLst>
                <a:ext uri="{FF2B5EF4-FFF2-40B4-BE49-F238E27FC236}">
                  <a16:creationId xmlns:a16="http://schemas.microsoft.com/office/drawing/2014/main" id="{36985D94-B1C2-4D81-BACD-0A31804C35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</p:spPr>
        </p:pic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AB06809F-DF31-4033-88E4-02723B5BE28C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0" name="Gráfico 49" descr="Ventana del explorador con relleno sólido">
                <a:extLst>
                  <a:ext uri="{FF2B5EF4-FFF2-40B4-BE49-F238E27FC236}">
                    <a16:creationId xmlns:a16="http://schemas.microsoft.com/office/drawing/2014/main" id="{7E9704BD-B34D-4887-9528-A511E1CA3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72FFE642-D562-4212-9EF7-ED0733E0BEDF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192F2365-22D4-4A16-AD61-46FD50524660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2778CEE4-5B40-43F7-B5C2-1FAF1A174D33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12D47D56-1736-4B09-8890-4AD45EE2A844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941333FA-141C-4EB5-BCC2-3804282D105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F60D800B-3E1E-4CCC-B153-5756ACBDD37A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FFDFD093-E4CA-4A84-AE9B-5D9AFA089F92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55DFF30-0FBD-4A21-BE0E-25106AE8BDFA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949797" y="658286"/>
              <a:ext cx="7015906" cy="6011323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7015906" cy="6011323"/>
                    </a:xfrm>
                    <a:prstGeom prst="rect">
                      <a:avLst/>
                    </a:prstGeom>
                  </am3d:spPr>
                  <am3d:camera>
                    <am3d:pos x="-717038" y="-1854856" z="70087151"/>
                    <am3d:up dx="0" dy="36000000" dz="0"/>
                    <am3d:lookAt x="-717038" y="-1854856" z="0"/>
                    <am3d:perspective fov="1898656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/>
                    <am3d:postTrans dx="0" dy="0" dz="0"/>
                  </am3d:trans>
                  <am3d:raster rName="Office3DRenderer" rVer="16.0.8326">
                    <am3d:blip r:embed="rId20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9797" y="658286"/>
                <a:ext cx="7015906" cy="6011323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60BA6BF-5687-4E29-8642-8CDAABA6D2A3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02" y="1482754"/>
            <a:ext cx="4179008" cy="2486447"/>
          </a:xfrm>
          <a:prstGeom prst="rect">
            <a:avLst/>
          </a:prstGeom>
        </p:spPr>
      </p:pic>
      <p:sp>
        <p:nvSpPr>
          <p:cNvPr id="62" name="Cubo 61">
            <a:extLst>
              <a:ext uri="{FF2B5EF4-FFF2-40B4-BE49-F238E27FC236}">
                <a16:creationId xmlns:a16="http://schemas.microsoft.com/office/drawing/2014/main" id="{E2CB4B73-7BD5-44A3-BA1D-036BB9F7F2C6}"/>
              </a:ext>
            </a:extLst>
          </p:cNvPr>
          <p:cNvSpPr/>
          <p:nvPr/>
        </p:nvSpPr>
        <p:spPr>
          <a:xfrm>
            <a:off x="7927464" y="755561"/>
            <a:ext cx="4264536" cy="6102439"/>
          </a:xfrm>
          <a:prstGeom prst="cube">
            <a:avLst>
              <a:gd name="adj" fmla="val 1628"/>
            </a:avLst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6520E75C-E165-4948-B82A-479882DF415E}"/>
              </a:ext>
            </a:extLst>
          </p:cNvPr>
          <p:cNvSpPr/>
          <p:nvPr/>
        </p:nvSpPr>
        <p:spPr>
          <a:xfrm>
            <a:off x="8015161" y="3642298"/>
            <a:ext cx="4046832" cy="2385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La apariencia del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Acuerdo de Estudios en </a:t>
            </a:r>
            <a:r>
              <a:rPr lang="es-ES" sz="950" dirty="0" err="1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SEVIUS</a:t>
            </a:r>
            <a:endParaRPr lang="es-ES" sz="950" dirty="0">
              <a:ln w="0">
                <a:noFill/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9F2431A2-81CB-4F74-AE8E-F3F047DDE71E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02" y="1482754"/>
            <a:ext cx="4179008" cy="2484000"/>
          </a:xfrm>
          <a:prstGeom prst="rect">
            <a:avLst/>
          </a:prstGeom>
        </p:spPr>
      </p:pic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D3FC46CC-BCE9-4756-9803-AC2F7507FA49}"/>
              </a:ext>
            </a:extLst>
          </p:cNvPr>
          <p:cNvCxnSpPr/>
          <p:nvPr/>
        </p:nvCxnSpPr>
        <p:spPr>
          <a:xfrm>
            <a:off x="8089713" y="3575969"/>
            <a:ext cx="38977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ángulo 82">
            <a:extLst>
              <a:ext uri="{FF2B5EF4-FFF2-40B4-BE49-F238E27FC236}">
                <a16:creationId xmlns:a16="http://schemas.microsoft.com/office/drawing/2014/main" id="{61327CE1-9278-45F6-8228-4D7A0B1A2DE0}"/>
              </a:ext>
            </a:extLst>
          </p:cNvPr>
          <p:cNvSpPr/>
          <p:nvPr/>
        </p:nvSpPr>
        <p:spPr>
          <a:xfrm>
            <a:off x="8004472" y="888412"/>
            <a:ext cx="4046832" cy="26007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elaboración del Acuerdo de Estudios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puede ser un proceso largo hasta que llega a su estado definitivo:</a:t>
            </a:r>
          </a:p>
          <a:p>
            <a:pPr marL="360363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 hacerse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con ayuda del proponente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, que dará su VºBº prevalidando el acuerdo</a:t>
            </a:r>
          </a:p>
          <a:p>
            <a:pPr marL="360363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 cumplir una serie de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requisitos imprescindibles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s-ES" sz="9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nº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de créditos, paridad de créditos en origen y destino, afinidad de materias en origen y destino, etc.)</a:t>
            </a:r>
          </a:p>
          <a:p>
            <a:pPr marL="360363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Puede modificarse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cuantas veces sea necesario</a:t>
            </a:r>
          </a:p>
          <a:p>
            <a:pPr marL="360363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 ser validado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por la Coordinadora de Movilidad saliente</a:t>
            </a:r>
          </a:p>
          <a:p>
            <a:pPr marL="360363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 recibir la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firma del responsable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del centro de origen (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hlinkClick r:id="rId23"/>
              </a:rPr>
              <a:t>filologiainternacionalestudiantes@us.es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) y el sello.</a:t>
            </a:r>
          </a:p>
          <a:p>
            <a:pPr marL="360363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Finalmente, debe recibir la firma del responsable del centro de destino y el correspondiente sello</a:t>
            </a:r>
          </a:p>
        </p:txBody>
      </p:sp>
      <p:pic>
        <p:nvPicPr>
          <p:cNvPr id="63" name="Imagen 6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2FFB318-94DC-4D43-BF3F-A201166FB2C4}"/>
              </a:ext>
            </a:extLst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59" y="4069357"/>
            <a:ext cx="10584000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8023F29D-AFBB-492A-B13F-83C2C0D3542B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3" y="2325800"/>
            <a:chExt cx="11007333" cy="720000"/>
          </a:xfrm>
        </p:grpSpPr>
        <p:sp>
          <p:nvSpPr>
            <p:cNvPr id="65" name="Cubo 64">
              <a:extLst>
                <a:ext uri="{FF2B5EF4-FFF2-40B4-BE49-F238E27FC236}">
                  <a16:creationId xmlns:a16="http://schemas.microsoft.com/office/drawing/2014/main" id="{4B79F6A7-D1DE-4BC7-BF2E-6E42A70BC0CF}"/>
                </a:ext>
              </a:extLst>
            </p:cNvPr>
            <p:cNvSpPr/>
            <p:nvPr/>
          </p:nvSpPr>
          <p:spPr>
            <a:xfrm>
              <a:off x="1193043" y="232580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D3B78AE0-CE94-491E-9370-463B4920A6AD}"/>
                </a:ext>
              </a:extLst>
            </p:cNvPr>
            <p:cNvSpPr/>
            <p:nvPr/>
          </p:nvSpPr>
          <p:spPr>
            <a:xfrm>
              <a:off x="1289293" y="2485180"/>
              <a:ext cx="463915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Cómo hacer el Acuerdo de Estudios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61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3.95833E-6 0.3120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BDF929BA-F026-4F3F-8DEA-0DC9036B9DC7}"/>
              </a:ext>
            </a:extLst>
          </p:cNvPr>
          <p:cNvGrpSpPr/>
          <p:nvPr/>
        </p:nvGrpSpPr>
        <p:grpSpPr>
          <a:xfrm>
            <a:off x="312712" y="2458274"/>
            <a:ext cx="620267" cy="436681"/>
            <a:chOff x="3021626" y="2288413"/>
            <a:chExt cx="1157996" cy="857606"/>
          </a:xfrm>
        </p:grpSpPr>
        <p:pic>
          <p:nvPicPr>
            <p:cNvPr id="48" name="Gráfico 47" descr="Abrir dispositivo portátil">
              <a:extLst>
                <a:ext uri="{FF2B5EF4-FFF2-40B4-BE49-F238E27FC236}">
                  <a16:creationId xmlns:a16="http://schemas.microsoft.com/office/drawing/2014/main" id="{36985D94-B1C2-4D81-BACD-0A31804C35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</p:spPr>
        </p:pic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AB06809F-DF31-4033-88E4-02723B5BE28C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0" name="Gráfico 49" descr="Ventana del explorador con relleno sólido">
                <a:extLst>
                  <a:ext uri="{FF2B5EF4-FFF2-40B4-BE49-F238E27FC236}">
                    <a16:creationId xmlns:a16="http://schemas.microsoft.com/office/drawing/2014/main" id="{7E9704BD-B34D-4887-9528-A511E1CA3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72FFE642-D562-4212-9EF7-ED0733E0BEDF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192F2365-22D4-4A16-AD61-46FD50524660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2778CEE4-5B40-43F7-B5C2-1FAF1A174D33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12D47D56-1736-4B09-8890-4AD45EE2A844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941333FA-141C-4EB5-BCC2-3804282D105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F60D800B-3E1E-4CCC-B153-5756ACBDD37A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FFDFD093-E4CA-4A84-AE9B-5D9AFA089F92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55DFF30-0FBD-4A21-BE0E-25106AE8BDFA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A6DBBEFE-9E77-4856-BDDC-DED95C07DB7E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3" y="2325800"/>
            <a:chExt cx="11007333" cy="720000"/>
          </a:xfrm>
        </p:grpSpPr>
        <p:sp>
          <p:nvSpPr>
            <p:cNvPr id="80" name="Cubo 79">
              <a:extLst>
                <a:ext uri="{FF2B5EF4-FFF2-40B4-BE49-F238E27FC236}">
                  <a16:creationId xmlns:a16="http://schemas.microsoft.com/office/drawing/2014/main" id="{BF92F88C-AE42-458F-B406-8F0B33E819AF}"/>
                </a:ext>
              </a:extLst>
            </p:cNvPr>
            <p:cNvSpPr/>
            <p:nvPr/>
          </p:nvSpPr>
          <p:spPr>
            <a:xfrm>
              <a:off x="1193043" y="232580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A14D232A-C031-41EF-8875-89E3CCC6FCD0}"/>
                </a:ext>
              </a:extLst>
            </p:cNvPr>
            <p:cNvSpPr/>
            <p:nvPr/>
          </p:nvSpPr>
          <p:spPr>
            <a:xfrm>
              <a:off x="1289293" y="2485180"/>
              <a:ext cx="463915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Cómo hacer el Acuerdo de Estudios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70129331"/>
                  </p:ext>
                </p:extLst>
              </p:nvPr>
            </p:nvGraphicFramePr>
            <p:xfrm>
              <a:off x="949797" y="658286"/>
              <a:ext cx="7015906" cy="6011323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7015906" cy="6011323"/>
                    </a:xfrm>
                    <a:prstGeom prst="rect">
                      <a:avLst/>
                    </a:prstGeom>
                  </am3d:spPr>
                  <am3d:camera>
                    <am3d:pos x="-717038" y="-1854856" z="70087151"/>
                    <am3d:up dx="0" dy="36000000" dz="0"/>
                    <am3d:lookAt x="-717038" y="-1854856" z="0"/>
                    <am3d:perspective fov="1898656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/>
                    <am3d:postTrans dx="0" dy="0" dz="0"/>
                  </am3d:trans>
                  <am3d:raster rName="Office3DRenderer" rVer="16.0.8326">
                    <am3d:blip r:embed="rId20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9797" y="658286"/>
                <a:ext cx="7015906" cy="6011323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Cubo 61">
            <a:extLst>
              <a:ext uri="{FF2B5EF4-FFF2-40B4-BE49-F238E27FC236}">
                <a16:creationId xmlns:a16="http://schemas.microsoft.com/office/drawing/2014/main" id="{E2CB4B73-7BD5-44A3-BA1D-036BB9F7F2C6}"/>
              </a:ext>
            </a:extLst>
          </p:cNvPr>
          <p:cNvSpPr/>
          <p:nvPr/>
        </p:nvSpPr>
        <p:spPr>
          <a:xfrm>
            <a:off x="7927464" y="755561"/>
            <a:ext cx="4264536" cy="6102439"/>
          </a:xfrm>
          <a:prstGeom prst="cube">
            <a:avLst>
              <a:gd name="adj" fmla="val 1628"/>
            </a:avLst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3FA912EA-A90A-431A-A042-7CDED87944FD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02" y="1482754"/>
            <a:ext cx="4179008" cy="2484000"/>
          </a:xfrm>
          <a:prstGeom prst="rect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4F1F7713-4AE5-440A-9CE3-45732C124F32}"/>
              </a:ext>
            </a:extLst>
          </p:cNvPr>
          <p:cNvSpPr/>
          <p:nvPr/>
        </p:nvSpPr>
        <p:spPr>
          <a:xfrm>
            <a:off x="8015161" y="896270"/>
            <a:ext cx="4046832" cy="112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Es importante entrar regularmente en la aplicación de SEVIUS para comprobar el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estado del Acuerdo de Estudios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(la aplicación no notifica automáticamente la necesidad de intervenir)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Los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posibles estados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son:</a:t>
            </a:r>
          </a:p>
          <a:p>
            <a:pPr marL="266700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En proceso. Enviado. Prevalidado. Validado. Solicita modificación. Autorizada modificación. Rechazado</a:t>
            </a:r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AE277829-6F7F-459E-B981-CEAC4819AB5E}"/>
              </a:ext>
            </a:extLst>
          </p:cNvPr>
          <p:cNvCxnSpPr/>
          <p:nvPr/>
        </p:nvCxnSpPr>
        <p:spPr>
          <a:xfrm>
            <a:off x="8102078" y="2063009"/>
            <a:ext cx="38977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ángulo 66">
            <a:extLst>
              <a:ext uri="{FF2B5EF4-FFF2-40B4-BE49-F238E27FC236}">
                <a16:creationId xmlns:a16="http://schemas.microsoft.com/office/drawing/2014/main" id="{1592D677-51B4-4008-88BA-73EA4E482C9B}"/>
              </a:ext>
            </a:extLst>
          </p:cNvPr>
          <p:cNvSpPr/>
          <p:nvPr/>
        </p:nvSpPr>
        <p:spPr>
          <a:xfrm>
            <a:off x="8027525" y="2157965"/>
            <a:ext cx="4046832" cy="42934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Requisitos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del Acuerdo de Estudios:</a:t>
            </a:r>
            <a:endParaRPr lang="es-ES" sz="950" dirty="0">
              <a:ln w="0">
                <a:noFill/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Número de créditos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360363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a)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Curso completo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de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45 a 60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créditos, excepto si son de último curso o de doble titulación</a:t>
            </a:r>
          </a:p>
          <a:p>
            <a:pPr marL="360363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b)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Un semestre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entre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20 y 36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créditos, excepto si son de último curso o de doble titulación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 haber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paridad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entre el número de créditos en origen y el número de créditos en destino</a:t>
            </a:r>
            <a:endParaRPr lang="es-ES" sz="950" dirty="0">
              <a:ln w="0">
                <a:noFill/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Afinidad de asignaturas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358775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a)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Asignaturas obligatorias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deben ser convalidadas por asignaturas de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contenidos muy afines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 En caso contrario, se rechazará su validación</a:t>
            </a:r>
          </a:p>
          <a:p>
            <a:pPr marL="358775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b)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Asignaturas optativas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se recomienda convalidarlas por asignaturas en destino que presenten un cierto grado de afinidad, pero se admite una mayor flexibilidad</a:t>
            </a:r>
          </a:p>
          <a:p>
            <a:pPr marL="358775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c)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Créditos optativos cursados en movilidad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equivalen a una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asignatura de 6 créditos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sin un contenido específico. El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máximo permitido es de 36 créditos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, el equivalente 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6 asignaturas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 Hay que usar esta opción con moderación. Es sobre todo útil cuando la universidad de destino presenta problemas de afinidad</a:t>
            </a:r>
          </a:p>
          <a:p>
            <a:pPr marL="179388" indent="-90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Siempre hay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que guardar copia del Acuerdo de Estudios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y, si hay cambios y modificaciones, hay que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guardar copia de al menos el primero y el último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68" name="Cubo 67">
            <a:extLst>
              <a:ext uri="{FF2B5EF4-FFF2-40B4-BE49-F238E27FC236}">
                <a16:creationId xmlns:a16="http://schemas.microsoft.com/office/drawing/2014/main" id="{ED760355-7F23-44D2-B188-F740263E9FDA}"/>
              </a:ext>
            </a:extLst>
          </p:cNvPr>
          <p:cNvSpPr/>
          <p:nvPr/>
        </p:nvSpPr>
        <p:spPr>
          <a:xfrm>
            <a:off x="3620437" y="1847089"/>
            <a:ext cx="4264536" cy="5010912"/>
          </a:xfrm>
          <a:prstGeom prst="cube">
            <a:avLst>
              <a:gd name="adj" fmla="val 1595"/>
            </a:avLst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FA8EE165-65A2-4C05-B319-0EE63A4173E0}"/>
              </a:ext>
            </a:extLst>
          </p:cNvPr>
          <p:cNvSpPr/>
          <p:nvPr/>
        </p:nvSpPr>
        <p:spPr>
          <a:xfrm>
            <a:off x="3762989" y="2019654"/>
            <a:ext cx="40468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Excepciones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171450" indent="-79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Los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estudiantes de Doble Grado 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pueden cursar hasta 72 créditos en un curso completo de movilidad.</a:t>
            </a:r>
          </a:p>
          <a:p>
            <a:pPr marL="171450" indent="-79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Los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estudiantes matriculados en el último curso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pueden matricularse de un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número menor de créditos  (30 o 15) 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si los que les quedan por superar para obtener el título son menos de 45 (curso completo) o 20 (un semestre).</a:t>
            </a:r>
          </a:p>
          <a:p>
            <a:pPr marL="171450" indent="-79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También pueden matricularse de un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número menor de créditos 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los estudiantes de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Doble Titulación de Máster 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(según convenio)</a:t>
            </a:r>
          </a:p>
          <a:p>
            <a:pPr>
              <a:spcAft>
                <a:spcPts val="600"/>
              </a:spcAft>
            </a:pP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En las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Dobles Titulaciones Internacionales 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deberán aplicarse siempre los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criterios específicos del convenio correspondiente</a:t>
            </a:r>
            <a:r>
              <a:rPr lang="es-ES" sz="100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y se elegirán las </a:t>
            </a:r>
            <a:r>
              <a:rPr lang="es-ES" sz="100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asignaturas de conformidad con el convenio</a:t>
            </a: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7D1BA37A-2AB9-4D1B-92F0-48313233DB89}"/>
              </a:ext>
            </a:extLst>
          </p:cNvPr>
          <p:cNvSpPr/>
          <p:nvPr/>
        </p:nvSpPr>
        <p:spPr>
          <a:xfrm>
            <a:off x="3762989" y="4538939"/>
            <a:ext cx="4046832" cy="21775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Los titulares de plazas en destinos con especificidades </a:t>
            </a:r>
            <a:r>
              <a:rPr lang="es-ES" sz="10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deben ponerse en contacto con la Coordinadora de Movilidad Saliente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 Estos destinos son los siguientes: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Todos los destinos de </a:t>
            </a:r>
            <a:r>
              <a:rPr lang="es-ES" sz="10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Doble Titulación Internacional 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(Erlangen,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Saarland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, Perugia, Turín, Insubria, Bari, Palermo, Venecia, Islandia y Toulouse)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La </a:t>
            </a:r>
            <a:r>
              <a:rPr lang="es-ES" sz="10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Freie Universität Berlin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Los </a:t>
            </a:r>
            <a:r>
              <a:rPr lang="es-ES" sz="10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destinos asiáticos 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(Japón y China)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La Universidad de Gante (</a:t>
            </a:r>
            <a:r>
              <a:rPr lang="es-ES" sz="10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B Gent1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), la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Scuola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per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Mediatori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Linguistici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Ciels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s-ES" sz="10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I Padova05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) y la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Scuola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Superiore per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Mediatori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0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Linguistici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s-ES" sz="10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I Lucca02</a:t>
            </a:r>
            <a:r>
              <a:rPr lang="es-ES" sz="10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7576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uiExpand="1" build="p"/>
      <p:bldP spid="68" grpId="0" animBg="1"/>
      <p:bldP spid="64" grpId="0" uiExpand="1" build="p"/>
      <p:bldP spid="7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BDF929BA-F026-4F3F-8DEA-0DC9036B9DC7}"/>
              </a:ext>
            </a:extLst>
          </p:cNvPr>
          <p:cNvGrpSpPr/>
          <p:nvPr/>
        </p:nvGrpSpPr>
        <p:grpSpPr>
          <a:xfrm>
            <a:off x="312712" y="2458274"/>
            <a:ext cx="620267" cy="436681"/>
            <a:chOff x="3021626" y="2288413"/>
            <a:chExt cx="1157996" cy="857606"/>
          </a:xfrm>
        </p:grpSpPr>
        <p:pic>
          <p:nvPicPr>
            <p:cNvPr id="48" name="Gráfico 47" descr="Abrir dispositivo portátil">
              <a:extLst>
                <a:ext uri="{FF2B5EF4-FFF2-40B4-BE49-F238E27FC236}">
                  <a16:creationId xmlns:a16="http://schemas.microsoft.com/office/drawing/2014/main" id="{36985D94-B1C2-4D81-BACD-0A31804C35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</p:spPr>
        </p:pic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AB06809F-DF31-4033-88E4-02723B5BE28C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0" name="Gráfico 49" descr="Ventana del explorador con relleno sólido">
                <a:extLst>
                  <a:ext uri="{FF2B5EF4-FFF2-40B4-BE49-F238E27FC236}">
                    <a16:creationId xmlns:a16="http://schemas.microsoft.com/office/drawing/2014/main" id="{7E9704BD-B34D-4887-9528-A511E1CA3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72FFE642-D562-4212-9EF7-ED0733E0BEDF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192F2365-22D4-4A16-AD61-46FD50524660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2778CEE4-5B40-43F7-B5C2-1FAF1A174D33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12D47D56-1736-4B09-8890-4AD45EE2A844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941333FA-141C-4EB5-BCC2-3804282D105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F60D800B-3E1E-4CCC-B153-5756ACBDD37A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FFDFD093-E4CA-4A84-AE9B-5D9AFA089F92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E55DFF30-0FBD-4A21-BE0E-25106AE8BDFA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A6DBBEFE-9E77-4856-BDDC-DED95C07DB7E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3" y="2325800"/>
            <a:chExt cx="11007333" cy="720000"/>
          </a:xfrm>
        </p:grpSpPr>
        <p:sp>
          <p:nvSpPr>
            <p:cNvPr id="80" name="Cubo 79">
              <a:extLst>
                <a:ext uri="{FF2B5EF4-FFF2-40B4-BE49-F238E27FC236}">
                  <a16:creationId xmlns:a16="http://schemas.microsoft.com/office/drawing/2014/main" id="{BF92F88C-AE42-458F-B406-8F0B33E819AF}"/>
                </a:ext>
              </a:extLst>
            </p:cNvPr>
            <p:cNvSpPr/>
            <p:nvPr/>
          </p:nvSpPr>
          <p:spPr>
            <a:xfrm>
              <a:off x="1193043" y="2325800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A14D232A-C031-41EF-8875-89E3CCC6FCD0}"/>
                </a:ext>
              </a:extLst>
            </p:cNvPr>
            <p:cNvSpPr/>
            <p:nvPr/>
          </p:nvSpPr>
          <p:spPr>
            <a:xfrm>
              <a:off x="1289293" y="2485180"/>
              <a:ext cx="463915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Cómo hacer el Acuerdo de Estudios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949797" y="658286"/>
              <a:ext cx="7015906" cy="6011323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7015906" cy="6011323"/>
                    </a:xfrm>
                    <a:prstGeom prst="rect">
                      <a:avLst/>
                    </a:prstGeom>
                  </am3d:spPr>
                  <am3d:camera>
                    <am3d:pos x="-717038" y="-1854856" z="70087151"/>
                    <am3d:up dx="0" dy="36000000" dz="0"/>
                    <am3d:lookAt x="-717038" y="-1854856" z="0"/>
                    <am3d:perspective fov="1898656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/>
                    <am3d:postTrans dx="0" dy="0" dz="0"/>
                  </am3d:trans>
                  <am3d:raster rName="Office3DRenderer" rVer="16.0.8326">
                    <am3d:blip r:embed="rId20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9" name="Modelo 3D 58" descr="Portátil">
                <a:extLst>
                  <a:ext uri="{FF2B5EF4-FFF2-40B4-BE49-F238E27FC236}">
                    <a16:creationId xmlns:a16="http://schemas.microsoft.com/office/drawing/2014/main" id="{8722D8A5-98BC-498E-92A3-40EBFEA27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9797" y="658286"/>
                <a:ext cx="7015906" cy="6011323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Cubo 61">
            <a:extLst>
              <a:ext uri="{FF2B5EF4-FFF2-40B4-BE49-F238E27FC236}">
                <a16:creationId xmlns:a16="http://schemas.microsoft.com/office/drawing/2014/main" id="{E2CB4B73-7BD5-44A3-BA1D-036BB9F7F2C6}"/>
              </a:ext>
            </a:extLst>
          </p:cNvPr>
          <p:cNvSpPr/>
          <p:nvPr/>
        </p:nvSpPr>
        <p:spPr>
          <a:xfrm>
            <a:off x="7927464" y="755561"/>
            <a:ext cx="4264536" cy="6102439"/>
          </a:xfrm>
          <a:prstGeom prst="cube">
            <a:avLst>
              <a:gd name="adj" fmla="val 1628"/>
            </a:avLst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3FA912EA-A90A-431A-A042-7CDED87944FD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02" y="1482754"/>
            <a:ext cx="4179008" cy="2484000"/>
          </a:xfrm>
          <a:prstGeom prst="rect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4F1F7713-4AE5-440A-9CE3-45732C124F32}"/>
              </a:ext>
            </a:extLst>
          </p:cNvPr>
          <p:cNvSpPr/>
          <p:nvPr/>
        </p:nvSpPr>
        <p:spPr>
          <a:xfrm>
            <a:off x="8004472" y="1021139"/>
            <a:ext cx="4046832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</a:t>
            </a:r>
            <a:r>
              <a:rPr lang="es-ES" sz="950" i="1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practicum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 A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incluirlo en el Acuerdo de Estudios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 B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dejarlo fuera del Acuerdo de Estudios. En este caso hay que tramitar el </a:t>
            </a:r>
            <a:r>
              <a:rPr lang="es-ES" sz="950" i="1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practicum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como si estuvierais en Sevilla, a través del Vicedecanato de Estudiantes y Prácticas o participar en convocatoria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Erasmus Prácticas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(verano)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Si opción A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228600" indent="-138113">
              <a:spcAft>
                <a:spcPts val="600"/>
              </a:spcAft>
              <a:buAutoNum type="alphaLcParenR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</a:t>
            </a:r>
            <a:r>
              <a:rPr lang="es-ES" sz="950" i="1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practicum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se incluye en el Acuerdo de Estudios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antes de llegar al destino</a:t>
            </a:r>
          </a:p>
          <a:p>
            <a:pPr marL="360363" indent="-93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Asignatura </a:t>
            </a:r>
            <a:r>
              <a:rPr lang="es-ES" sz="950" i="1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practicum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en origen por asignatura </a:t>
            </a:r>
            <a:r>
              <a:rPr lang="es-ES" sz="950" i="1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practicum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en destino (poco usual)</a:t>
            </a:r>
          </a:p>
          <a:p>
            <a:pPr marL="360363" indent="-93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Asignatura </a:t>
            </a:r>
            <a:r>
              <a:rPr lang="es-ES" sz="950" i="1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practicum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en origen por otra asignatura de carácter práctico en destino (prácticas de laboratorio, idioma ajeno a la especialidad, etc.)</a:t>
            </a:r>
          </a:p>
          <a:p>
            <a:pPr marL="266700" indent="-177800">
              <a:spcAft>
                <a:spcPts val="600"/>
              </a:spcAft>
              <a:buAutoNum type="alphaLcParenR" startAt="2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</a:t>
            </a:r>
            <a:r>
              <a:rPr lang="es-ES" sz="950" i="1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practicum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se incluye en el Acuerdo de Estudios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ya en el destino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(modificación del Acuerdo de Estudios)</a:t>
            </a:r>
          </a:p>
          <a:p>
            <a:pPr marL="360363" indent="-93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Si hay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acuerdo con un profesor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 la universidad de destino dispuesto a tutelar unas prácticas. En este caso, el profesor debe redactar una carta en la que figure el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número de horas (150), una evaluación y una calificación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AE277829-6F7F-459E-B981-CEAC4819AB5E}"/>
              </a:ext>
            </a:extLst>
          </p:cNvPr>
          <p:cNvCxnSpPr/>
          <p:nvPr/>
        </p:nvCxnSpPr>
        <p:spPr>
          <a:xfrm>
            <a:off x="8110868" y="4740051"/>
            <a:ext cx="38977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ángulo 66">
            <a:extLst>
              <a:ext uri="{FF2B5EF4-FFF2-40B4-BE49-F238E27FC236}">
                <a16:creationId xmlns:a16="http://schemas.microsoft.com/office/drawing/2014/main" id="{1592D677-51B4-4008-88BA-73EA4E482C9B}"/>
              </a:ext>
            </a:extLst>
          </p:cNvPr>
          <p:cNvSpPr/>
          <p:nvPr/>
        </p:nvSpPr>
        <p:spPr>
          <a:xfrm>
            <a:off x="8036315" y="4930191"/>
            <a:ext cx="4046832" cy="14234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TFG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 A: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TFG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 incluye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en el Acuerdo de Estudios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Asignatura TFG en origen por asignatura TFG en destino (poco usual)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 B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el TFG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no se incluye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en el Acuerdo de Estudios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La Asignatura TFG se cursa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 distancia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, con tutorías y defensa telemáticas</a:t>
            </a:r>
          </a:p>
        </p:txBody>
      </p:sp>
    </p:spTree>
    <p:extLst>
      <p:ext uri="{BB962C8B-B14F-4D97-AF65-F5344CB8AC3E}">
        <p14:creationId xmlns:p14="http://schemas.microsoft.com/office/powerpoint/2010/main" val="406240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5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o 3">
            <a:extLst>
              <a:ext uri="{FF2B5EF4-FFF2-40B4-BE49-F238E27FC236}">
                <a16:creationId xmlns:a16="http://schemas.microsoft.com/office/drawing/2014/main" id="{1934E376-4689-4630-BF4D-3EAA72A62871}"/>
              </a:ext>
            </a:extLst>
          </p:cNvPr>
          <p:cNvSpPr/>
          <p:nvPr/>
        </p:nvSpPr>
        <p:spPr>
          <a:xfrm>
            <a:off x="0" y="0"/>
            <a:ext cx="1164148" cy="6857999"/>
          </a:xfrm>
          <a:prstGeom prst="cube">
            <a:avLst>
              <a:gd name="adj" fmla="val 4817"/>
            </a:avLst>
          </a:prstGeom>
          <a:solidFill>
            <a:schemeClr val="accent3">
              <a:alpha val="5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 descr="Lista de comprobación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04B34BF-9C09-4568-A6E8-BFB605373F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83" y="159380"/>
            <a:ext cx="499776" cy="4997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 descr="Dirección con relleno sólido">
            <a:extLst>
              <a:ext uri="{FF2B5EF4-FFF2-40B4-BE49-F238E27FC236}">
                <a16:creationId xmlns:a16="http://schemas.microsoft.com/office/drawing/2014/main" id="{CC1A14AA-399D-4411-8109-976B8CEA2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700" y="846675"/>
            <a:ext cx="592078" cy="5920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829E6028-3307-4ADA-83A6-432CD08FBFD0}"/>
              </a:ext>
            </a:extLst>
          </p:cNvPr>
          <p:cNvGrpSpPr/>
          <p:nvPr/>
        </p:nvGrpSpPr>
        <p:grpSpPr>
          <a:xfrm>
            <a:off x="305979" y="2462306"/>
            <a:ext cx="620267" cy="436681"/>
            <a:chOff x="3021626" y="2288413"/>
            <a:chExt cx="1157996" cy="857606"/>
          </a:xfrm>
        </p:grpSpPr>
        <p:pic>
          <p:nvPicPr>
            <p:cNvPr id="8" name="Gráfico 7" descr="Abrir dispositivo portátil">
              <a:extLst>
                <a:ext uri="{FF2B5EF4-FFF2-40B4-BE49-F238E27FC236}">
                  <a16:creationId xmlns:a16="http://schemas.microsoft.com/office/drawing/2014/main" id="{E7B58F1C-750C-4DDF-98C6-D1F7680FE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1626" y="2320639"/>
              <a:ext cx="1157996" cy="82538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99C17C2-9986-4AFE-961B-AE58775A5654}"/>
                </a:ext>
              </a:extLst>
            </p:cNvPr>
            <p:cNvGrpSpPr/>
            <p:nvPr/>
          </p:nvGrpSpPr>
          <p:grpSpPr>
            <a:xfrm>
              <a:off x="3174217" y="2288413"/>
              <a:ext cx="878146" cy="684393"/>
              <a:chOff x="6141171" y="1228434"/>
              <a:chExt cx="914400" cy="91440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Gráfico 9" descr="Ventana del explorador con relleno sólido">
                <a:extLst>
                  <a:ext uri="{FF2B5EF4-FFF2-40B4-BE49-F238E27FC236}">
                    <a16:creationId xmlns:a16="http://schemas.microsoft.com/office/drawing/2014/main" id="{2DF2E7B5-0381-4357-A879-3749EF1FE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41171" y="122843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11EE2BC4-BC70-4ED3-B885-7C314157F129}"/>
                  </a:ext>
                </a:extLst>
              </p:cNvPr>
              <p:cNvSpPr/>
              <p:nvPr/>
            </p:nvSpPr>
            <p:spPr>
              <a:xfrm>
                <a:off x="6300400" y="1603407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1ECFF04F-91BE-459F-AE09-B62072271F2F}"/>
                  </a:ext>
                </a:extLst>
              </p:cNvPr>
              <p:cNvSpPr/>
              <p:nvPr/>
            </p:nvSpPr>
            <p:spPr>
              <a:xfrm>
                <a:off x="6300400" y="168830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FC83C56-0600-41C6-BE15-D49D60FAC757}"/>
                  </a:ext>
                </a:extLst>
              </p:cNvPr>
              <p:cNvSpPr/>
              <p:nvPr/>
            </p:nvSpPr>
            <p:spPr>
              <a:xfrm>
                <a:off x="6300400" y="176878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B23FFF-CD0E-46C8-AEF7-B3506F7A9416}"/>
                  </a:ext>
                </a:extLst>
              </p:cNvPr>
              <p:cNvSpPr/>
              <p:nvPr/>
            </p:nvSpPr>
            <p:spPr>
              <a:xfrm>
                <a:off x="6300400" y="1839346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68C9DE74-09E2-478F-B706-8BF1BB5B79C5}"/>
                  </a:ext>
                </a:extLst>
              </p:cNvPr>
              <p:cNvSpPr/>
              <p:nvPr/>
            </p:nvSpPr>
            <p:spPr>
              <a:xfrm>
                <a:off x="6609377" y="1603599"/>
                <a:ext cx="276226" cy="47628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FCC269E-34C0-43A3-AA6E-219C2F786102}"/>
                  </a:ext>
                </a:extLst>
              </p:cNvPr>
              <p:cNvSpPr/>
              <p:nvPr/>
            </p:nvSpPr>
            <p:spPr>
              <a:xfrm>
                <a:off x="6609377" y="1688500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FF5C94D5-FFC2-4A12-AFDC-651A7228248A}"/>
                  </a:ext>
                </a:extLst>
              </p:cNvPr>
              <p:cNvSpPr/>
              <p:nvPr/>
            </p:nvSpPr>
            <p:spPr>
              <a:xfrm>
                <a:off x="6609377" y="176897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561BCAF0-A5E9-431F-8DEB-A772AAB589B3}"/>
                  </a:ext>
                </a:extLst>
              </p:cNvPr>
              <p:cNvSpPr/>
              <p:nvPr/>
            </p:nvSpPr>
            <p:spPr>
              <a:xfrm>
                <a:off x="6609377" y="1839538"/>
                <a:ext cx="276226" cy="43200"/>
              </a:xfrm>
              <a:custGeom>
                <a:avLst/>
                <a:gdLst>
                  <a:gd name="connsiteX0" fmla="*/ 0 w 571500"/>
                  <a:gd name="connsiteY0" fmla="*/ 0 h 38100"/>
                  <a:gd name="connsiteX1" fmla="*/ 571500 w 571500"/>
                  <a:gd name="connsiteY1" fmla="*/ 0 h 38100"/>
                  <a:gd name="connsiteX2" fmla="*/ 571500 w 571500"/>
                  <a:gd name="connsiteY2" fmla="*/ 38100 h 38100"/>
                  <a:gd name="connsiteX3" fmla="*/ 0 w 571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0" h="38100">
                    <a:moveTo>
                      <a:pt x="0" y="0"/>
                    </a:moveTo>
                    <a:lnTo>
                      <a:pt x="571500" y="0"/>
                    </a:lnTo>
                    <a:lnTo>
                      <a:pt x="5715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ln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3875686-4BE9-4892-BC3D-5197E7AF8788}"/>
              </a:ext>
            </a:extLst>
          </p:cNvPr>
          <p:cNvGrpSpPr/>
          <p:nvPr/>
        </p:nvGrpSpPr>
        <p:grpSpPr>
          <a:xfrm>
            <a:off x="167704" y="1543057"/>
            <a:ext cx="880770" cy="700253"/>
            <a:chOff x="2782624" y="1169907"/>
            <a:chExt cx="1032962" cy="947665"/>
          </a:xfrm>
        </p:grpSpPr>
        <p:pic>
          <p:nvPicPr>
            <p:cNvPr id="20" name="Gráfico 19" descr="Banco con relleno sólido">
              <a:extLst>
                <a:ext uri="{FF2B5EF4-FFF2-40B4-BE49-F238E27FC236}">
                  <a16:creationId xmlns:a16="http://schemas.microsoft.com/office/drawing/2014/main" id="{D003CEF8-265F-4A53-8DD5-5285D46009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8666" y="1169907"/>
              <a:ext cx="700878" cy="7008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BF6E2BF-F386-4C1F-BB4F-1BEB1F90C368}"/>
                </a:ext>
              </a:extLst>
            </p:cNvPr>
            <p:cNvSpPr/>
            <p:nvPr/>
          </p:nvSpPr>
          <p:spPr>
            <a:xfrm>
              <a:off x="2782624" y="1779018"/>
              <a:ext cx="10329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Centro</a:t>
              </a:r>
            </a:p>
            <a:p>
              <a:pPr algn="ctr"/>
              <a:r>
                <a:rPr lang="es-ES" sz="800" b="1" dirty="0">
                  <a:ln>
                    <a:solidFill>
                      <a:schemeClr val="bg1"/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Arial Rounded MT Bold" panose="020F0704030504030204" pitchFamily="34" charset="0"/>
                </a:rPr>
                <a:t>Internacional</a:t>
              </a:r>
              <a:endParaRPr lang="es-ES" sz="800" b="1" cap="none" spc="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15F54CF-0AC1-4AD7-9212-8A1F7187A8F2}"/>
              </a:ext>
            </a:extLst>
          </p:cNvPr>
          <p:cNvGrpSpPr/>
          <p:nvPr/>
        </p:nvGrpSpPr>
        <p:grpSpPr>
          <a:xfrm>
            <a:off x="281139" y="3228348"/>
            <a:ext cx="619200" cy="435600"/>
            <a:chOff x="4873684" y="2400566"/>
            <a:chExt cx="869849" cy="68439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51DCBA5-E3B3-40FB-98A3-B52D58D4F1A9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25" name="Gráfico 24" descr="Abrir dispositivo portátil">
                <a:extLst>
                  <a:ext uri="{FF2B5EF4-FFF2-40B4-BE49-F238E27FC236}">
                    <a16:creationId xmlns:a16="http://schemas.microsoft.com/office/drawing/2014/main" id="{E2F92F86-8AC7-4CEA-8206-71E1EAE26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E530F27-730D-432D-A57E-EB55AFB45A18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Gráfico 26" descr="Ventana del explorador con relleno sólido">
                  <a:extLst>
                    <a:ext uri="{FF2B5EF4-FFF2-40B4-BE49-F238E27FC236}">
                      <a16:creationId xmlns:a16="http://schemas.microsoft.com/office/drawing/2014/main" id="{89435BC7-8D24-44EB-826D-F6D567D3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DE4A4C60-EA4F-4F7C-9581-6D66E82161A9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60AD92CF-7C7D-4030-BE6C-3C30DF78E984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5C747896-E8C9-41D1-A50C-B5841ADA492F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596406C4-A3A0-41C8-A7BB-4418BA1D16FF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948A1DE6-E89C-480C-BDEC-59DDE4970B8F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5ABBC0BA-7963-45D1-92D2-4ACF69747D75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4" name="Forma libre: forma 33">
                  <a:extLst>
                    <a:ext uri="{FF2B5EF4-FFF2-40B4-BE49-F238E27FC236}">
                      <a16:creationId xmlns:a16="http://schemas.microsoft.com/office/drawing/2014/main" id="{71427BC6-8606-4827-BBC0-90F9CA88222F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" name="Forma libre: forma 34">
                  <a:extLst>
                    <a:ext uri="{FF2B5EF4-FFF2-40B4-BE49-F238E27FC236}">
                      <a16:creationId xmlns:a16="http://schemas.microsoft.com/office/drawing/2014/main" id="{BA0AB5B3-E61F-43CE-A400-B57C12D0970F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24" name="Gráfico 23" descr="Flecha lineal: giro a la derecha con relleno sólido">
              <a:extLst>
                <a:ext uri="{FF2B5EF4-FFF2-40B4-BE49-F238E27FC236}">
                  <a16:creationId xmlns:a16="http://schemas.microsoft.com/office/drawing/2014/main" id="{6F3874E0-A888-4352-B42E-F58A1EE112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Gráfico 35" descr="Despegar con relleno sólido">
            <a:extLst>
              <a:ext uri="{FF2B5EF4-FFF2-40B4-BE49-F238E27FC236}">
                <a16:creationId xmlns:a16="http://schemas.microsoft.com/office/drawing/2014/main" id="{5CAE07B7-7492-415F-B274-EB4902CDE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141" y="3916876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Gráfico 36" descr="Aterrizar con relleno sólido">
            <a:extLst>
              <a:ext uri="{FF2B5EF4-FFF2-40B4-BE49-F238E27FC236}">
                <a16:creationId xmlns:a16="http://schemas.microsoft.com/office/drawing/2014/main" id="{F011DA19-A5FC-4733-A973-5D7B0249B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195" y="4684243"/>
            <a:ext cx="589833" cy="589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17571459-21F3-4698-AEEE-8945E40F09DC}"/>
              </a:ext>
            </a:extLst>
          </p:cNvPr>
          <p:cNvGrpSpPr/>
          <p:nvPr/>
        </p:nvGrpSpPr>
        <p:grpSpPr>
          <a:xfrm>
            <a:off x="312712" y="5451610"/>
            <a:ext cx="569598" cy="574439"/>
            <a:chOff x="7025015" y="1821723"/>
            <a:chExt cx="574439" cy="574439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288429" y="1933737"/>
                <a:ext cx="191928" cy="156602"/>
              </p:xfrm>
              <a:graphic>
                <a:graphicData uri="http://schemas.microsoft.com/office/drawing/2017/model3d">
                  <am3d:model3d r:embed="rId13">
                    <am3d:spPr>
                      <a:xfrm>
                        <a:off x="0" y="0"/>
                        <a:ext cx="191928" cy="156602"/>
                      </a:xfrm>
                      <a:prstGeom prst="rect">
                        <a:avLst/>
                      </a:prstGeom>
                    </am3d:spPr>
                    <am3d:camera>
                      <am3d:pos x="0" y="0" z="6335163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271560" d="1000000"/>
                      <am3d:preTrans dx="0" dy="-16278167" dz="-4640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517197" ay="-398894" az="-187827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2378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9" name="Modelo 3D 38" descr="Advertencia">
                  <a:extLst>
                    <a:ext uri="{FF2B5EF4-FFF2-40B4-BE49-F238E27FC236}">
                      <a16:creationId xmlns:a16="http://schemas.microsoft.com/office/drawing/2014/main" id="{DEBA0BB0-51D2-4758-916B-81BCE58EB15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3906" y="5563624"/>
                  <a:ext cx="190311" cy="15660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0" name="Gráfico 39" descr="Aula de clases con relleno sólido">
              <a:extLst>
                <a:ext uri="{FF2B5EF4-FFF2-40B4-BE49-F238E27FC236}">
                  <a16:creationId xmlns:a16="http://schemas.microsoft.com/office/drawing/2014/main" id="{B20D7A51-6CFD-4724-91B8-A20FD9EAC2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25015" y="1821723"/>
              <a:ext cx="574439" cy="5744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1" name="Gráfico 40" descr="Preguntas con relleno sólido">
            <a:extLst>
              <a:ext uri="{FF2B5EF4-FFF2-40B4-BE49-F238E27FC236}">
                <a16:creationId xmlns:a16="http://schemas.microsoft.com/office/drawing/2014/main" id="{FFA811A8-E127-4A99-8389-C9E23515FA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959" y="6210780"/>
            <a:ext cx="574439" cy="574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Grupo 58">
            <a:extLst>
              <a:ext uri="{FF2B5EF4-FFF2-40B4-BE49-F238E27FC236}">
                <a16:creationId xmlns:a16="http://schemas.microsoft.com/office/drawing/2014/main" id="{AA7B329F-460B-4439-9EF7-99303FEF27FB}"/>
              </a:ext>
            </a:extLst>
          </p:cNvPr>
          <p:cNvGrpSpPr/>
          <p:nvPr/>
        </p:nvGrpSpPr>
        <p:grpSpPr>
          <a:xfrm>
            <a:off x="281139" y="3226446"/>
            <a:ext cx="619200" cy="435600"/>
            <a:chOff x="4873684" y="2400566"/>
            <a:chExt cx="869849" cy="684393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D392857D-3E3E-4EEE-A249-300597316625}"/>
                </a:ext>
              </a:extLst>
            </p:cNvPr>
            <p:cNvGrpSpPr/>
            <p:nvPr/>
          </p:nvGrpSpPr>
          <p:grpSpPr>
            <a:xfrm>
              <a:off x="4873684" y="2400566"/>
              <a:ext cx="869849" cy="684393"/>
              <a:chOff x="3021626" y="2288413"/>
              <a:chExt cx="1157996" cy="857606"/>
            </a:xfrm>
          </p:grpSpPr>
          <p:pic>
            <p:nvPicPr>
              <p:cNvPr id="62" name="Gráfico 61" descr="Abrir dispositivo portátil">
                <a:extLst>
                  <a:ext uri="{FF2B5EF4-FFF2-40B4-BE49-F238E27FC236}">
                    <a16:creationId xmlns:a16="http://schemas.microsoft.com/office/drawing/2014/main" id="{B935F6C3-ACDB-410B-AD2C-688BBB054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021626" y="2320639"/>
                <a:ext cx="1157996" cy="825380"/>
              </a:xfrm>
              <a:prstGeom prst="rect">
                <a:avLst/>
              </a:prstGeom>
            </p:spPr>
          </p:pic>
          <p:grpSp>
            <p:nvGrpSpPr>
              <p:cNvPr id="63" name="Grupo 62">
                <a:extLst>
                  <a:ext uri="{FF2B5EF4-FFF2-40B4-BE49-F238E27FC236}">
                    <a16:creationId xmlns:a16="http://schemas.microsoft.com/office/drawing/2014/main" id="{F01F23C1-AB01-4F11-8A9F-9025797612BB}"/>
                  </a:ext>
                </a:extLst>
              </p:cNvPr>
              <p:cNvGrpSpPr/>
              <p:nvPr/>
            </p:nvGrpSpPr>
            <p:grpSpPr>
              <a:xfrm>
                <a:off x="3174217" y="2288413"/>
                <a:ext cx="878146" cy="684393"/>
                <a:chOff x="6141171" y="1228434"/>
                <a:chExt cx="914400" cy="914400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64" name="Gráfico 63" descr="Ventana del explorador con relleno sólido">
                  <a:extLst>
                    <a:ext uri="{FF2B5EF4-FFF2-40B4-BE49-F238E27FC236}">
                      <a16:creationId xmlns:a16="http://schemas.microsoft.com/office/drawing/2014/main" id="{CCD17580-D7E2-4938-AF68-90F3C36B24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171" y="1228434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65" name="Forma libre: forma 64">
                  <a:extLst>
                    <a:ext uri="{FF2B5EF4-FFF2-40B4-BE49-F238E27FC236}">
                      <a16:creationId xmlns:a16="http://schemas.microsoft.com/office/drawing/2014/main" id="{996A6771-51A1-4A61-88E8-54C7BD2653E3}"/>
                    </a:ext>
                  </a:extLst>
                </p:cNvPr>
                <p:cNvSpPr/>
                <p:nvPr/>
              </p:nvSpPr>
              <p:spPr>
                <a:xfrm>
                  <a:off x="6300400" y="1603407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6" name="Forma libre: forma 65">
                  <a:extLst>
                    <a:ext uri="{FF2B5EF4-FFF2-40B4-BE49-F238E27FC236}">
                      <a16:creationId xmlns:a16="http://schemas.microsoft.com/office/drawing/2014/main" id="{1091A766-6A8A-4DB5-95CD-608A84C2967A}"/>
                    </a:ext>
                  </a:extLst>
                </p:cNvPr>
                <p:cNvSpPr/>
                <p:nvPr/>
              </p:nvSpPr>
              <p:spPr>
                <a:xfrm>
                  <a:off x="6300400" y="168830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7" name="Forma libre: forma 66">
                  <a:extLst>
                    <a:ext uri="{FF2B5EF4-FFF2-40B4-BE49-F238E27FC236}">
                      <a16:creationId xmlns:a16="http://schemas.microsoft.com/office/drawing/2014/main" id="{12A95F39-B97A-41D2-955F-DE9A8FF5D725}"/>
                    </a:ext>
                  </a:extLst>
                </p:cNvPr>
                <p:cNvSpPr/>
                <p:nvPr/>
              </p:nvSpPr>
              <p:spPr>
                <a:xfrm>
                  <a:off x="6300400" y="176878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8" name="Forma libre: forma 67">
                  <a:extLst>
                    <a:ext uri="{FF2B5EF4-FFF2-40B4-BE49-F238E27FC236}">
                      <a16:creationId xmlns:a16="http://schemas.microsoft.com/office/drawing/2014/main" id="{234C8732-582A-4132-A292-46465697A420}"/>
                    </a:ext>
                  </a:extLst>
                </p:cNvPr>
                <p:cNvSpPr/>
                <p:nvPr/>
              </p:nvSpPr>
              <p:spPr>
                <a:xfrm>
                  <a:off x="6300400" y="1839346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9" name="Forma libre: forma 68">
                  <a:extLst>
                    <a:ext uri="{FF2B5EF4-FFF2-40B4-BE49-F238E27FC236}">
                      <a16:creationId xmlns:a16="http://schemas.microsoft.com/office/drawing/2014/main" id="{ED9FC0A4-F35C-4706-ACBA-3CAFE27818A3}"/>
                    </a:ext>
                  </a:extLst>
                </p:cNvPr>
                <p:cNvSpPr/>
                <p:nvPr/>
              </p:nvSpPr>
              <p:spPr>
                <a:xfrm>
                  <a:off x="6609377" y="1603599"/>
                  <a:ext cx="276226" cy="47628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0" name="Forma libre: forma 69">
                  <a:extLst>
                    <a:ext uri="{FF2B5EF4-FFF2-40B4-BE49-F238E27FC236}">
                      <a16:creationId xmlns:a16="http://schemas.microsoft.com/office/drawing/2014/main" id="{9662F1F1-3F26-4FC0-854F-5796198CB174}"/>
                    </a:ext>
                  </a:extLst>
                </p:cNvPr>
                <p:cNvSpPr/>
                <p:nvPr/>
              </p:nvSpPr>
              <p:spPr>
                <a:xfrm>
                  <a:off x="6609377" y="1688500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1" name="Forma libre: forma 70">
                  <a:extLst>
                    <a:ext uri="{FF2B5EF4-FFF2-40B4-BE49-F238E27FC236}">
                      <a16:creationId xmlns:a16="http://schemas.microsoft.com/office/drawing/2014/main" id="{3AF75751-BD19-44E2-9F24-DA84DFFA8297}"/>
                    </a:ext>
                  </a:extLst>
                </p:cNvPr>
                <p:cNvSpPr/>
                <p:nvPr/>
              </p:nvSpPr>
              <p:spPr>
                <a:xfrm>
                  <a:off x="6609377" y="176897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2" name="Forma libre: forma 71">
                  <a:extLst>
                    <a:ext uri="{FF2B5EF4-FFF2-40B4-BE49-F238E27FC236}">
                      <a16:creationId xmlns:a16="http://schemas.microsoft.com/office/drawing/2014/main" id="{51A2B09C-CAF0-42B3-BBF0-5675CFF65036}"/>
                    </a:ext>
                  </a:extLst>
                </p:cNvPr>
                <p:cNvSpPr/>
                <p:nvPr/>
              </p:nvSpPr>
              <p:spPr>
                <a:xfrm>
                  <a:off x="6609377" y="1839538"/>
                  <a:ext cx="276226" cy="43200"/>
                </a:xfrm>
                <a:custGeom>
                  <a:avLst/>
                  <a:gdLst>
                    <a:gd name="connsiteX0" fmla="*/ 0 w 571500"/>
                    <a:gd name="connsiteY0" fmla="*/ 0 h 38100"/>
                    <a:gd name="connsiteX1" fmla="*/ 571500 w 571500"/>
                    <a:gd name="connsiteY1" fmla="*/ 0 h 38100"/>
                    <a:gd name="connsiteX2" fmla="*/ 571500 w 571500"/>
                    <a:gd name="connsiteY2" fmla="*/ 38100 h 38100"/>
                    <a:gd name="connsiteX3" fmla="*/ 0 w 571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0" h="38100">
                      <a:moveTo>
                        <a:pt x="0" y="0"/>
                      </a:moveTo>
                      <a:lnTo>
                        <a:pt x="571500" y="0"/>
                      </a:lnTo>
                      <a:lnTo>
                        <a:pt x="571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ln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pic>
          <p:nvPicPr>
            <p:cNvPr id="61" name="Gráfico 60" descr="Flecha lineal: giro a la derecha con relleno sólido">
              <a:extLst>
                <a:ext uri="{FF2B5EF4-FFF2-40B4-BE49-F238E27FC236}">
                  <a16:creationId xmlns:a16="http://schemas.microsoft.com/office/drawing/2014/main" id="{35C608A4-6499-438C-8D45-8E470E20852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164502">
              <a:off x="5139289" y="2462623"/>
              <a:ext cx="447405" cy="447405"/>
            </a:xfrm>
            <a:prstGeom prst="rect">
              <a:avLst/>
            </a:prstGeom>
          </p:spPr>
        </p:pic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D7390B0F-CBE6-4F42-A1FC-36440F60E32B}"/>
              </a:ext>
            </a:extLst>
          </p:cNvPr>
          <p:cNvGrpSpPr/>
          <p:nvPr/>
        </p:nvGrpSpPr>
        <p:grpSpPr>
          <a:xfrm>
            <a:off x="1184667" y="0"/>
            <a:ext cx="11007333" cy="720000"/>
            <a:chOff x="1193043" y="3084274"/>
            <a:chExt cx="11007333" cy="720000"/>
          </a:xfrm>
        </p:grpSpPr>
        <p:sp>
          <p:nvSpPr>
            <p:cNvPr id="80" name="Cubo 79">
              <a:extLst>
                <a:ext uri="{FF2B5EF4-FFF2-40B4-BE49-F238E27FC236}">
                  <a16:creationId xmlns:a16="http://schemas.microsoft.com/office/drawing/2014/main" id="{E2DD8CF0-C0FF-4C40-80B1-C75046E2DC04}"/>
                </a:ext>
              </a:extLst>
            </p:cNvPr>
            <p:cNvSpPr/>
            <p:nvPr/>
          </p:nvSpPr>
          <p:spPr>
            <a:xfrm>
              <a:off x="1193043" y="3084274"/>
              <a:ext cx="11007333" cy="720000"/>
            </a:xfrm>
            <a:prstGeom prst="cube">
              <a:avLst>
                <a:gd name="adj" fmla="val 75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AEC2D451-0743-433A-9DB0-C53CC0491A4F}"/>
                </a:ext>
              </a:extLst>
            </p:cNvPr>
            <p:cNvSpPr/>
            <p:nvPr/>
          </p:nvSpPr>
          <p:spPr>
            <a:xfrm>
              <a:off x="1298203" y="3229649"/>
              <a:ext cx="1047716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s-ES" sz="2000" dirty="0">
                  <a:ln w="0"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</a:rPr>
                <a:t>Cómo modificar la estancia – Cómo modificar el Acuerdo de Estudios y la matrícula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A3A4AF14-4E81-4F75-863E-666B15C6F492}"/>
              </a:ext>
            </a:extLst>
          </p:cNvPr>
          <p:cNvGrpSpPr/>
          <p:nvPr/>
        </p:nvGrpSpPr>
        <p:grpSpPr>
          <a:xfrm>
            <a:off x="2588047" y="589870"/>
            <a:ext cx="7015906" cy="6011323"/>
            <a:chOff x="949797" y="658286"/>
            <a:chExt cx="7015906" cy="601132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7" name="Modelo 3D 56" descr="Portátil">
                  <a:extLst>
                    <a:ext uri="{FF2B5EF4-FFF2-40B4-BE49-F238E27FC236}">
                      <a16:creationId xmlns:a16="http://schemas.microsoft.com/office/drawing/2014/main" id="{35493E4F-6E82-4146-9529-0050FBDD1C1F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822429600"/>
                    </p:ext>
                  </p:extLst>
                </p:nvPr>
              </p:nvGraphicFramePr>
              <p:xfrm>
                <a:off x="949797" y="658286"/>
                <a:ext cx="7015906" cy="6011323"/>
              </p:xfrm>
              <a:graphic>
                <a:graphicData uri="http://schemas.microsoft.com/office/drawing/2017/model3d">
                  <am3d:model3d r:embed="rId20">
                    <am3d:spPr>
                      <a:xfrm>
                        <a:off x="0" y="0"/>
                        <a:ext cx="7015906" cy="6011323"/>
                      </a:xfrm>
                      <a:prstGeom prst="rect">
                        <a:avLst/>
                      </a:prstGeom>
                    </am3d:spPr>
                    <am3d:camera>
                      <am3d:pos x="-717038" y="-1854856" z="70087151"/>
                      <am3d:up dx="0" dy="36000000" dz="0"/>
                      <am3d:lookAt x="-717038" y="-1854856" z="0"/>
                      <am3d:perspective fov="1898656"/>
                    </am3d:camera>
                    <am3d:trans>
                      <am3d:meterPerModelUnit n="1970604" d="1000000"/>
                      <am3d:preTrans dx="0" dy="-12157734" dz="3432165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/>
                      <am3d:postTrans dx="0" dy="0" dz="0"/>
                    </am3d:trans>
                    <am3d:raster rName="Office3DRenderer" rVer="16.0.8326">
                      <am3d:blip r:embed="rId21"/>
                    </am3d:raster>
                    <am3d:winViewport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7" name="Modelo 3D 56" descr="Portátil">
                  <a:extLst>
                    <a:ext uri="{FF2B5EF4-FFF2-40B4-BE49-F238E27FC236}">
                      <a16:creationId xmlns:a16="http://schemas.microsoft.com/office/drawing/2014/main" id="{35493E4F-6E82-4146-9529-0050FBDD1C1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88047" y="589870"/>
                  <a:ext cx="7015906" cy="6011323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0859F356-4C4F-4865-B498-2E47B87B1AE1}"/>
                </a:ext>
              </a:extLst>
            </p:cNvPr>
            <p:cNvPicPr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302" y="1482754"/>
              <a:ext cx="4179008" cy="2484000"/>
            </a:xfrm>
            <a:prstGeom prst="rect">
              <a:avLst/>
            </a:prstGeom>
          </p:spPr>
        </p:pic>
      </p:grpSp>
      <p:pic>
        <p:nvPicPr>
          <p:cNvPr id="73" name="Gráfico 72" descr="Flecha lineal: giro a la derecha con relleno sólido">
            <a:extLst>
              <a:ext uri="{FF2B5EF4-FFF2-40B4-BE49-F238E27FC236}">
                <a16:creationId xmlns:a16="http://schemas.microsoft.com/office/drawing/2014/main" id="{3F3B19F7-FF04-4D64-8D80-DFF7348C04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887908">
            <a:off x="5206307" y="1513495"/>
            <a:ext cx="1955497" cy="19554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4" name="Cubo 73">
            <a:extLst>
              <a:ext uri="{FF2B5EF4-FFF2-40B4-BE49-F238E27FC236}">
                <a16:creationId xmlns:a16="http://schemas.microsoft.com/office/drawing/2014/main" id="{0AEF7680-9466-4088-B011-E2BC1AA79A61}"/>
              </a:ext>
            </a:extLst>
          </p:cNvPr>
          <p:cNvSpPr/>
          <p:nvPr/>
        </p:nvSpPr>
        <p:spPr>
          <a:xfrm>
            <a:off x="7927464" y="755561"/>
            <a:ext cx="4264536" cy="6102439"/>
          </a:xfrm>
          <a:prstGeom prst="cube">
            <a:avLst>
              <a:gd name="adj" fmla="val 1628"/>
            </a:avLst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E94222A7-7B47-4FD7-9F0D-178C2682DE73}"/>
              </a:ext>
            </a:extLst>
          </p:cNvPr>
          <p:cNvSpPr/>
          <p:nvPr/>
        </p:nvSpPr>
        <p:spPr>
          <a:xfrm>
            <a:off x="8059640" y="893424"/>
            <a:ext cx="4046832" cy="26853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Modificar la estancia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Es posible modificar la estancia. Para ello debe rellenarse el correspondiente formulario.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Dónde encontrar el formulario:</a:t>
            </a:r>
            <a:endParaRPr lang="es-ES" sz="950" dirty="0">
              <a:ln w="0">
                <a:noFill/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En la página Web de la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Facultad de Filología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Movilidad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del menú de navegación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Opción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Estudiantes Salientes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del desplegable</a:t>
            </a:r>
          </a:p>
          <a:p>
            <a:pPr marL="171450" indent="-80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Pestaña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Modificación de estancia</a:t>
            </a:r>
          </a:p>
          <a:p>
            <a:pPr marL="90487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formulario debe ser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firmado y sellado por la Universidad de destino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y remitido a 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la siguiente dirección de correo-e:</a:t>
            </a:r>
          </a:p>
          <a:p>
            <a:pPr marL="90487" algn="ctr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hlinkClick r:id="rId24"/>
              </a:rPr>
              <a:t>filologiainternacionalestudiantes@us.es</a:t>
            </a:r>
            <a:endParaRPr lang="es-ES" sz="95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0487"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 tenerse siempre presente que la reducción de la estancia conlleva una </a:t>
            </a: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reducción de la dotación económica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FAE8F7DB-A261-4C75-B63C-DCB959400968}"/>
              </a:ext>
            </a:extLst>
          </p:cNvPr>
          <p:cNvCxnSpPr/>
          <p:nvPr/>
        </p:nvCxnSpPr>
        <p:spPr>
          <a:xfrm>
            <a:off x="8059640" y="3798703"/>
            <a:ext cx="38977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ángulo 76">
            <a:extLst>
              <a:ext uri="{FF2B5EF4-FFF2-40B4-BE49-F238E27FC236}">
                <a16:creationId xmlns:a16="http://schemas.microsoft.com/office/drawing/2014/main" id="{A2C3D619-4019-4BF3-BBC9-0C8CC35441B7}"/>
              </a:ext>
            </a:extLst>
          </p:cNvPr>
          <p:cNvSpPr/>
          <p:nvPr/>
        </p:nvSpPr>
        <p:spPr>
          <a:xfrm>
            <a:off x="8059640" y="3915206"/>
            <a:ext cx="4046832" cy="28238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Modificar el Acuerdo de Estudios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El Acuerdo de Estudios puede modificarse cuando sea necesario. El procedimiento es el mismo que para elaborarlo y debe contarse siempre con el proponente, que prevalidará el acuerdo modificado. Será la Coordinadora de Movilidad Saliente quien lo valide posteriormente.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Cambios de matrícula</a:t>
            </a: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Si los cambios en el Acuerdo de Estudios implican cambios en la matrícula en la US, una vez validado el Acuerdo de Estudios modificado deben comunicarse inmediatamente los cambios a la secretaría de la Facultad de Filología, escribiendo a:</a:t>
            </a:r>
          </a:p>
          <a:p>
            <a:pPr algn="ctr">
              <a:spcAft>
                <a:spcPts val="600"/>
              </a:spcAft>
            </a:pPr>
            <a:r>
              <a:rPr lang="es-ES" sz="950" dirty="0" err="1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hlinkClick r:id="rId24"/>
              </a:rPr>
              <a:t>filologiainternacionalestudiantes@us.es</a:t>
            </a:r>
            <a:endParaRPr lang="es-ES" sz="950" dirty="0">
              <a:ln w="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Deben tenerse presentes los </a:t>
            </a:r>
            <a:r>
              <a:rPr lang="es-ES" sz="95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plazos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</a:p>
          <a:p>
            <a:pPr marL="171450" indent="-79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Semestre 1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hasta el </a:t>
            </a:r>
            <a:r>
              <a:rPr lang="es-ES" sz="95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30/10/2026</a:t>
            </a:r>
          </a:p>
          <a:p>
            <a:pPr marL="171450" indent="-79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95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Semestre 2</a:t>
            </a:r>
            <a:r>
              <a:rPr lang="es-ES" sz="950" dirty="0">
                <a:ln w="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: hasta el </a:t>
            </a:r>
            <a:r>
              <a:rPr lang="es-ES" sz="95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30/04/2027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8" name="Modelo 3D 77" descr="Advertencia">
                <a:extLst>
                  <a:ext uri="{FF2B5EF4-FFF2-40B4-BE49-F238E27FC236}">
                    <a16:creationId xmlns:a16="http://schemas.microsoft.com/office/drawing/2014/main" id="{42F0086C-3DBA-4B2D-9F9D-15BBA1474E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3656729"/>
                  </p:ext>
                </p:extLst>
              </p:nvPr>
            </p:nvGraphicFramePr>
            <p:xfrm>
              <a:off x="10806841" y="6128479"/>
              <a:ext cx="542070" cy="48808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542070" cy="488089"/>
                    </a:xfrm>
                    <a:prstGeom prst="rect">
                      <a:avLst/>
                    </a:prstGeom>
                  </am3d:spPr>
                  <am3d:camera>
                    <am3d:pos x="0" y="0" z="633516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271560" d="1000000"/>
                    <am3d:preTrans dx="0" dy="-16278167" dz="-46406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777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8" name="Modelo 3D 77" descr="Advertencia">
                <a:extLst>
                  <a:ext uri="{FF2B5EF4-FFF2-40B4-BE49-F238E27FC236}">
                    <a16:creationId xmlns:a16="http://schemas.microsoft.com/office/drawing/2014/main" id="{42F0086C-3DBA-4B2D-9F9D-15BBA1474E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06841" y="6128479"/>
                <a:ext cx="542070" cy="488089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Imagen 4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D9942E1-A710-4560-BAA1-7551D7FCBE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28" y="1118014"/>
            <a:ext cx="6546977" cy="5136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Gráfico 81" descr="Gesto de aguantar con relleno sólido">
            <a:extLst>
              <a:ext uri="{FF2B5EF4-FFF2-40B4-BE49-F238E27FC236}">
                <a16:creationId xmlns:a16="http://schemas.microsoft.com/office/drawing/2014/main" id="{4C4F0F47-06D7-42B4-B8A2-D48F6C8484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65103" y="1854799"/>
            <a:ext cx="607507" cy="6075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n 4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FB5DFCF-E61F-41E3-86AD-CE972C83B7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18" y="1118014"/>
            <a:ext cx="6767546" cy="513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Gráfico 82" descr="Gesto de aguantar con relleno sólido">
            <a:extLst>
              <a:ext uri="{FF2B5EF4-FFF2-40B4-BE49-F238E27FC236}">
                <a16:creationId xmlns:a16="http://schemas.microsoft.com/office/drawing/2014/main" id="{FC8EC8AB-55A6-46C7-90E4-D9A7BC97BC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87529" y="3054539"/>
            <a:ext cx="607507" cy="6075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65BCC71-FAB0-47E3-90EB-ED3EB6F182F1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 r="1"/>
          <a:stretch/>
        </p:blipFill>
        <p:spPr>
          <a:xfrm>
            <a:off x="1385159" y="833368"/>
            <a:ext cx="6307512" cy="57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Gráfico 83" descr="Gesto de aguantar con relleno sólido">
            <a:extLst>
              <a:ext uri="{FF2B5EF4-FFF2-40B4-BE49-F238E27FC236}">
                <a16:creationId xmlns:a16="http://schemas.microsoft.com/office/drawing/2014/main" id="{7BFC4FC9-2302-410E-B460-910AE5B8D3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346495" y="5147856"/>
            <a:ext cx="607507" cy="6075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5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1457 0.0467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23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1362 0.0305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uiExpand="1" build="p"/>
      <p:bldP spid="77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B81E181FF8F546AD0A3442A5B34DA8" ma:contentTypeVersion="0" ma:contentTypeDescription="Crear nuevo documento." ma:contentTypeScope="" ma:versionID="d5b833a03d253685d80ad86266d04e9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52eee179b4b7cb1aba1caaea387c4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66F2A0-CF42-4334-9976-D99649E1948D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409F79E-739B-46DA-92AE-E912D8F10E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84DF58A-B16C-44AB-889C-928016DDD5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1861</Words>
  <Application>Microsoft Macintosh PowerPoint</Application>
  <PresentationFormat>Panorámica</PresentationFormat>
  <Paragraphs>189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Calibri Light</vt:lpstr>
      <vt:lpstr>Arial</vt:lpstr>
      <vt:lpstr>Arial Rounded MT Bold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Luis Chavez Reino</dc:creator>
  <cp:lastModifiedBy>BLANCA GARRIDO MARTIN</cp:lastModifiedBy>
  <cp:revision>9</cp:revision>
  <dcterms:created xsi:type="dcterms:W3CDTF">2022-03-19T17:55:52Z</dcterms:created>
  <dcterms:modified xsi:type="dcterms:W3CDTF">2026-04-08T15:43:19Z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0x01010077B81E181FF8F546AD0A3442A5B34DA8</vt:lpwstr>
  </property>
</Properties>
</file>