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9" r:id="rId3"/>
    <p:sldId id="260" r:id="rId4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3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E4012-4504-4BFC-A1A3-758DE728F62D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04/11/2022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2A736-2237-44F1-BB88-15CEF8E6A2A8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5540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E4012-4504-4BFC-A1A3-758DE728F62D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04/11/2022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2A736-2237-44F1-BB88-15CEF8E6A2A8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15595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E4012-4504-4BFC-A1A3-758DE728F62D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04/11/2022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2A736-2237-44F1-BB88-15CEF8E6A2A8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95082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E4012-4504-4BFC-A1A3-758DE728F62D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04/11/2022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2A736-2237-44F1-BB88-15CEF8E6A2A8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1170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E4012-4504-4BFC-A1A3-758DE728F62D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04/11/2022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2A736-2237-44F1-BB88-15CEF8E6A2A8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29646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E4012-4504-4BFC-A1A3-758DE728F62D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04/11/2022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2A736-2237-44F1-BB88-15CEF8E6A2A8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39991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E4012-4504-4BFC-A1A3-758DE728F62D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04/11/2022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2A736-2237-44F1-BB88-15CEF8E6A2A8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71905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E4012-4504-4BFC-A1A3-758DE728F62D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04/11/2022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2A736-2237-44F1-BB88-15CEF8E6A2A8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90655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E4012-4504-4BFC-A1A3-758DE728F62D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04/11/2022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2A736-2237-44F1-BB88-15CEF8E6A2A8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5301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E4012-4504-4BFC-A1A3-758DE728F62D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04/11/2022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2A736-2237-44F1-BB88-15CEF8E6A2A8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10505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E4012-4504-4BFC-A1A3-758DE728F62D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04/11/2022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2A736-2237-44F1-BB88-15CEF8E6A2A8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88421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4E4012-4504-4BFC-A1A3-758DE728F62D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04/11/2022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82A736-2237-44F1-BB88-15CEF8E6A2A8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10748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763265"/>
          </a:xfrm>
        </p:spPr>
        <p:txBody>
          <a:bodyPr>
            <a:normAutofit fontScale="32500" lnSpcReduction="20000"/>
          </a:bodyPr>
          <a:lstStyle/>
          <a:p>
            <a:r>
              <a:rPr lang="es-ES" sz="5800" b="1" dirty="0">
                <a:solidFill>
                  <a:schemeClr val="accent5"/>
                </a:solidFill>
              </a:rPr>
              <a:t>DOBLE TITULACIÓN POR LA UNIVERSIDAD DE SEVILLA Y LA UNIVERSITÀ DEGLI STUDI DELL`INSUBRIA (COMO, ITALIA) </a:t>
            </a:r>
            <a:endParaRPr lang="es-ES" sz="5800" dirty="0">
              <a:solidFill>
                <a:schemeClr val="accent5"/>
              </a:solidFill>
            </a:endParaRPr>
          </a:p>
          <a:p>
            <a:r>
              <a:rPr lang="es-ES" sz="2500" dirty="0">
                <a:solidFill>
                  <a:schemeClr val="accent5"/>
                </a:solidFill>
              </a:rPr>
              <a:t> </a:t>
            </a:r>
            <a:r>
              <a:rPr lang="es-ES" dirty="0" smtClean="0">
                <a:solidFill>
                  <a:schemeClr val="accent5"/>
                </a:solidFill>
              </a:rPr>
              <a:t> </a:t>
            </a:r>
          </a:p>
          <a:p>
            <a:endParaRPr lang="es-ES" dirty="0">
              <a:solidFill>
                <a:schemeClr val="accent5"/>
              </a:solidFill>
            </a:endParaRPr>
          </a:p>
          <a:p>
            <a:r>
              <a:rPr lang="es-ES" sz="4800" b="1" dirty="0">
                <a:solidFill>
                  <a:schemeClr val="accent5"/>
                </a:solidFill>
              </a:rPr>
              <a:t>Máster en Traducción e Interculturalidad </a:t>
            </a:r>
            <a:r>
              <a:rPr lang="es-ES" sz="4800" b="1" dirty="0" smtClean="0">
                <a:solidFill>
                  <a:schemeClr val="accent5"/>
                </a:solidFill>
              </a:rPr>
              <a:t>(Itinerario: </a:t>
            </a:r>
            <a:r>
              <a:rPr lang="es-ES" sz="4800" b="1" dirty="0">
                <a:solidFill>
                  <a:schemeClr val="accent5"/>
                </a:solidFill>
              </a:rPr>
              <a:t>Italiano</a:t>
            </a:r>
            <a:r>
              <a:rPr lang="es-ES" sz="4800" b="1" dirty="0" smtClean="0">
                <a:solidFill>
                  <a:schemeClr val="accent5"/>
                </a:solidFill>
              </a:rPr>
              <a:t>) (60 ECTS)  </a:t>
            </a:r>
            <a:endParaRPr lang="es-ES" sz="4800" dirty="0" smtClean="0">
              <a:solidFill>
                <a:schemeClr val="accent5"/>
              </a:solidFill>
            </a:endParaRPr>
          </a:p>
          <a:p>
            <a:r>
              <a:rPr lang="es-ES" sz="4800" b="1" i="1" dirty="0" smtClean="0">
                <a:solidFill>
                  <a:schemeClr val="accent5"/>
                </a:solidFill>
              </a:rPr>
              <a:t>Laurea </a:t>
            </a:r>
            <a:r>
              <a:rPr lang="es-ES" sz="4800" b="1" i="1" dirty="0" err="1">
                <a:solidFill>
                  <a:schemeClr val="accent5"/>
                </a:solidFill>
              </a:rPr>
              <a:t>Magistrale</a:t>
            </a:r>
            <a:r>
              <a:rPr lang="es-ES" sz="4800" b="1" i="1" dirty="0">
                <a:solidFill>
                  <a:schemeClr val="accent5"/>
                </a:solidFill>
              </a:rPr>
              <a:t> in Lingue </a:t>
            </a:r>
            <a:r>
              <a:rPr lang="es-ES" sz="4800" b="1" i="1" dirty="0" err="1">
                <a:solidFill>
                  <a:schemeClr val="accent5"/>
                </a:solidFill>
              </a:rPr>
              <a:t>Moderne</a:t>
            </a:r>
            <a:r>
              <a:rPr lang="es-ES" sz="4800" b="1" i="1" dirty="0">
                <a:solidFill>
                  <a:schemeClr val="accent5"/>
                </a:solidFill>
              </a:rPr>
              <a:t> per la </a:t>
            </a:r>
            <a:r>
              <a:rPr lang="es-ES" sz="4800" b="1" i="1" dirty="0" err="1">
                <a:solidFill>
                  <a:schemeClr val="accent5"/>
                </a:solidFill>
              </a:rPr>
              <a:t>Comunicazione</a:t>
            </a:r>
            <a:r>
              <a:rPr lang="es-ES" sz="4800" b="1" i="1" dirty="0">
                <a:solidFill>
                  <a:schemeClr val="accent5"/>
                </a:solidFill>
              </a:rPr>
              <a:t> e la </a:t>
            </a:r>
            <a:r>
              <a:rPr lang="es-ES" sz="4800" b="1" i="1" dirty="0" err="1">
                <a:solidFill>
                  <a:schemeClr val="accent5"/>
                </a:solidFill>
              </a:rPr>
              <a:t>Cooperazione</a:t>
            </a:r>
            <a:r>
              <a:rPr lang="es-ES" sz="4800" b="1" i="1" dirty="0">
                <a:solidFill>
                  <a:schemeClr val="accent5"/>
                </a:solidFill>
              </a:rPr>
              <a:t> </a:t>
            </a:r>
            <a:r>
              <a:rPr lang="es-ES" sz="4800" b="1" i="1" dirty="0" err="1">
                <a:solidFill>
                  <a:schemeClr val="accent5"/>
                </a:solidFill>
              </a:rPr>
              <a:t>Internazionale</a:t>
            </a:r>
            <a:r>
              <a:rPr lang="es-ES" sz="4800" b="1" i="1" dirty="0">
                <a:solidFill>
                  <a:schemeClr val="accent5"/>
                </a:solidFill>
              </a:rPr>
              <a:t> </a:t>
            </a:r>
            <a:endParaRPr lang="es-ES" sz="4800" b="1" i="1" dirty="0" smtClean="0">
              <a:solidFill>
                <a:schemeClr val="accent5"/>
              </a:solidFill>
            </a:endParaRPr>
          </a:p>
          <a:p>
            <a:r>
              <a:rPr lang="es-ES" sz="4800" b="1" i="1" dirty="0" smtClean="0">
                <a:solidFill>
                  <a:schemeClr val="accent5"/>
                </a:solidFill>
              </a:rPr>
              <a:t>(</a:t>
            </a:r>
            <a:r>
              <a:rPr lang="es-ES" sz="4800" b="1" i="1" dirty="0" err="1">
                <a:solidFill>
                  <a:schemeClr val="accent5"/>
                </a:solidFill>
              </a:rPr>
              <a:t>Percorso</a:t>
            </a:r>
            <a:r>
              <a:rPr lang="es-ES" sz="4800" b="1" i="1" dirty="0">
                <a:solidFill>
                  <a:schemeClr val="accent5"/>
                </a:solidFill>
              </a:rPr>
              <a:t> 1: </a:t>
            </a:r>
            <a:r>
              <a:rPr lang="es-ES" sz="4800" b="1" i="1" dirty="0" err="1">
                <a:solidFill>
                  <a:schemeClr val="accent5"/>
                </a:solidFill>
              </a:rPr>
              <a:t>Traduzione</a:t>
            </a:r>
            <a:r>
              <a:rPr lang="es-ES" sz="4800" b="1" i="1" dirty="0">
                <a:solidFill>
                  <a:schemeClr val="accent5"/>
                </a:solidFill>
              </a:rPr>
              <a:t> </a:t>
            </a:r>
            <a:r>
              <a:rPr lang="es-ES" sz="4800" b="1" i="1" dirty="0" err="1">
                <a:solidFill>
                  <a:schemeClr val="accent5"/>
                </a:solidFill>
              </a:rPr>
              <a:t>Giuridica</a:t>
            </a:r>
            <a:r>
              <a:rPr lang="es-ES" sz="4800" b="1" i="1" dirty="0">
                <a:solidFill>
                  <a:schemeClr val="accent5"/>
                </a:solidFill>
              </a:rPr>
              <a:t> </a:t>
            </a:r>
            <a:r>
              <a:rPr lang="es-ES" sz="4800" b="1" i="1" dirty="0" err="1">
                <a:solidFill>
                  <a:schemeClr val="accent5"/>
                </a:solidFill>
              </a:rPr>
              <a:t>ed</a:t>
            </a:r>
            <a:r>
              <a:rPr lang="es-ES" sz="4800" b="1" i="1" dirty="0">
                <a:solidFill>
                  <a:schemeClr val="accent5"/>
                </a:solidFill>
              </a:rPr>
              <a:t> </a:t>
            </a:r>
            <a:r>
              <a:rPr lang="es-ES" sz="4800" b="1" i="1" dirty="0" err="1" smtClean="0">
                <a:solidFill>
                  <a:schemeClr val="accent5"/>
                </a:solidFill>
              </a:rPr>
              <a:t>Economica</a:t>
            </a:r>
            <a:r>
              <a:rPr lang="es-ES" sz="4800" b="1" dirty="0">
                <a:solidFill>
                  <a:schemeClr val="accent5"/>
                </a:solidFill>
              </a:rPr>
              <a:t> </a:t>
            </a:r>
            <a:r>
              <a:rPr lang="es-ES" sz="4800" b="1" dirty="0" smtClean="0">
                <a:solidFill>
                  <a:schemeClr val="accent5"/>
                </a:solidFill>
              </a:rPr>
              <a:t>) (120 ECTS</a:t>
            </a:r>
            <a:r>
              <a:rPr lang="es-ES" sz="4000" b="1" dirty="0" smtClean="0">
                <a:solidFill>
                  <a:schemeClr val="accent5"/>
                </a:solidFill>
              </a:rPr>
              <a:t>)</a:t>
            </a:r>
          </a:p>
          <a:p>
            <a:endParaRPr lang="es-ES" sz="4900" dirty="0">
              <a:solidFill>
                <a:schemeClr val="accent5"/>
              </a:solidFill>
            </a:endParaRPr>
          </a:p>
          <a:p>
            <a:r>
              <a:rPr lang="es-ES" sz="4900" b="1" dirty="0">
                <a:solidFill>
                  <a:schemeClr val="accent5"/>
                </a:solidFill>
              </a:rPr>
              <a:t>DESTINATARIOS Y REQUISITOS DE PARTICIPACIÓN DEL PROGRAMA </a:t>
            </a:r>
            <a:endParaRPr lang="es-ES" sz="4900" dirty="0">
              <a:solidFill>
                <a:schemeClr val="accent5"/>
              </a:solidFill>
            </a:endParaRPr>
          </a:p>
          <a:p>
            <a:r>
              <a:rPr lang="es-ES" sz="4900" dirty="0">
                <a:solidFill>
                  <a:schemeClr val="accent5"/>
                </a:solidFill>
              </a:rPr>
              <a:t> </a:t>
            </a:r>
          </a:p>
          <a:p>
            <a:pPr lvl="0"/>
            <a:r>
              <a:rPr lang="es-ES" sz="4900" dirty="0" smtClean="0">
                <a:solidFill>
                  <a:schemeClr val="accent5"/>
                </a:solidFill>
              </a:rPr>
              <a:t>Estudiantes del </a:t>
            </a:r>
            <a:r>
              <a:rPr lang="es-ES" sz="4900" dirty="0" err="1" smtClean="0">
                <a:solidFill>
                  <a:schemeClr val="accent5"/>
                </a:solidFill>
              </a:rPr>
              <a:t>MUenTI</a:t>
            </a:r>
            <a:r>
              <a:rPr lang="es-ES" sz="4900" dirty="0" smtClean="0">
                <a:solidFill>
                  <a:schemeClr val="accent5"/>
                </a:solidFill>
              </a:rPr>
              <a:t> de </a:t>
            </a:r>
            <a:r>
              <a:rPr lang="es-ES" sz="4900" dirty="0">
                <a:solidFill>
                  <a:schemeClr val="accent5"/>
                </a:solidFill>
              </a:rPr>
              <a:t>la </a:t>
            </a:r>
            <a:r>
              <a:rPr lang="es-ES" sz="4900" dirty="0" smtClean="0">
                <a:solidFill>
                  <a:schemeClr val="accent5"/>
                </a:solidFill>
              </a:rPr>
              <a:t>US</a:t>
            </a:r>
            <a:r>
              <a:rPr lang="es-ES" sz="4900" dirty="0">
                <a:solidFill>
                  <a:schemeClr val="accent5"/>
                </a:solidFill>
              </a:rPr>
              <a:t> </a:t>
            </a:r>
          </a:p>
          <a:p>
            <a:pPr lvl="0"/>
            <a:r>
              <a:rPr lang="es-ES" sz="4900" dirty="0">
                <a:solidFill>
                  <a:schemeClr val="accent5"/>
                </a:solidFill>
              </a:rPr>
              <a:t>Competencias lingüísticas </a:t>
            </a:r>
            <a:r>
              <a:rPr lang="es-ES" sz="4900" dirty="0" smtClean="0">
                <a:solidFill>
                  <a:schemeClr val="accent5"/>
                </a:solidFill>
              </a:rPr>
              <a:t>requeridas:  </a:t>
            </a:r>
            <a:r>
              <a:rPr lang="es-ES" sz="4900" dirty="0">
                <a:solidFill>
                  <a:schemeClr val="accent5"/>
                </a:solidFill>
              </a:rPr>
              <a:t>nivel </a:t>
            </a:r>
            <a:r>
              <a:rPr lang="es-ES" sz="4900" b="1" dirty="0">
                <a:solidFill>
                  <a:schemeClr val="accent5"/>
                </a:solidFill>
              </a:rPr>
              <a:t>C1</a:t>
            </a:r>
            <a:r>
              <a:rPr lang="es-ES" sz="4900" dirty="0">
                <a:solidFill>
                  <a:schemeClr val="accent5"/>
                </a:solidFill>
              </a:rPr>
              <a:t> de italiano e inglés </a:t>
            </a:r>
          </a:p>
          <a:p>
            <a:r>
              <a:rPr lang="es-ES" sz="4900" dirty="0">
                <a:solidFill>
                  <a:schemeClr val="accent5"/>
                </a:solidFill>
              </a:rPr>
              <a:t> </a:t>
            </a:r>
          </a:p>
          <a:p>
            <a:r>
              <a:rPr lang="es-ES" sz="4900" b="1" dirty="0">
                <a:solidFill>
                  <a:schemeClr val="accent5"/>
                </a:solidFill>
              </a:rPr>
              <a:t>Nº DE PLAZAS </a:t>
            </a:r>
            <a:r>
              <a:rPr lang="es-ES" sz="4900" b="1" dirty="0" smtClean="0">
                <a:solidFill>
                  <a:schemeClr val="accent5"/>
                </a:solidFill>
              </a:rPr>
              <a:t>de MOVILIDAD </a:t>
            </a:r>
            <a:r>
              <a:rPr lang="es-ES" sz="4900" b="1" dirty="0">
                <a:solidFill>
                  <a:schemeClr val="accent5"/>
                </a:solidFill>
              </a:rPr>
              <a:t>(</a:t>
            </a:r>
            <a:r>
              <a:rPr lang="es-ES" sz="4900" b="1" dirty="0" smtClean="0">
                <a:solidFill>
                  <a:schemeClr val="accent5"/>
                </a:solidFill>
              </a:rPr>
              <a:t>US) </a:t>
            </a:r>
            <a:endParaRPr lang="es-ES" sz="4900" dirty="0">
              <a:solidFill>
                <a:schemeClr val="accent5"/>
              </a:solidFill>
            </a:endParaRPr>
          </a:p>
          <a:p>
            <a:r>
              <a:rPr lang="es-ES" sz="4900" dirty="0" smtClean="0">
                <a:solidFill>
                  <a:schemeClr val="accent5"/>
                </a:solidFill>
              </a:rPr>
              <a:t>máximo de</a:t>
            </a:r>
            <a:r>
              <a:rPr lang="es-ES" sz="4900" b="1" dirty="0" smtClean="0">
                <a:solidFill>
                  <a:schemeClr val="accent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2 </a:t>
            </a:r>
            <a:r>
              <a:rPr lang="es-ES" sz="4900" dirty="0" smtClean="0">
                <a:solidFill>
                  <a:schemeClr val="accent5"/>
                </a:solidFill>
              </a:rPr>
              <a:t>estudiantes (un semestre de movilidad) </a:t>
            </a:r>
            <a:endParaRPr lang="es-ES" sz="4900" dirty="0">
              <a:solidFill>
                <a:schemeClr val="accent5"/>
              </a:solidFill>
            </a:endParaRPr>
          </a:p>
          <a:p>
            <a:r>
              <a:rPr lang="es-ES" sz="4900" dirty="0">
                <a:solidFill>
                  <a:schemeClr val="accent5"/>
                </a:solidFill>
              </a:rPr>
              <a:t> </a:t>
            </a:r>
          </a:p>
          <a:p>
            <a:r>
              <a:rPr lang="es-ES" sz="4900" b="1" dirty="0">
                <a:solidFill>
                  <a:schemeClr val="accent5"/>
                </a:solidFill>
              </a:rPr>
              <a:t>PROGRAMA DE ESTUDIOS </a:t>
            </a:r>
            <a:endParaRPr lang="es-ES" sz="4900" dirty="0">
              <a:solidFill>
                <a:schemeClr val="accent5"/>
              </a:solidFill>
            </a:endParaRPr>
          </a:p>
          <a:p>
            <a:r>
              <a:rPr lang="es-ES" sz="4900" dirty="0">
                <a:solidFill>
                  <a:schemeClr val="accent5"/>
                </a:solidFill>
              </a:rPr>
              <a:t>Los estudiantes de la US deberán cursar en la UI </a:t>
            </a:r>
            <a:r>
              <a:rPr lang="es-ES" sz="4900" dirty="0" smtClean="0">
                <a:solidFill>
                  <a:schemeClr val="accent5"/>
                </a:solidFill>
              </a:rPr>
              <a:t>cómo mínimo los 26 </a:t>
            </a:r>
            <a:r>
              <a:rPr lang="es-ES" sz="4900" dirty="0">
                <a:solidFill>
                  <a:schemeClr val="accent5"/>
                </a:solidFill>
              </a:rPr>
              <a:t>créditos de las siguientes asignaturas semestrales </a:t>
            </a:r>
            <a:r>
              <a:rPr lang="es-ES" sz="4900" dirty="0" smtClean="0">
                <a:solidFill>
                  <a:schemeClr val="accent5"/>
                </a:solidFill>
              </a:rPr>
              <a:t>: </a:t>
            </a:r>
            <a:endParaRPr lang="es-ES" sz="4900" dirty="0">
              <a:solidFill>
                <a:schemeClr val="accent5"/>
              </a:solidFill>
            </a:endParaRPr>
          </a:p>
          <a:p>
            <a:r>
              <a:rPr lang="es-ES" sz="4900" dirty="0">
                <a:solidFill>
                  <a:schemeClr val="accent5"/>
                </a:solidFill>
              </a:rPr>
              <a:t> </a:t>
            </a:r>
          </a:p>
          <a:p>
            <a:r>
              <a:rPr lang="es-ES" sz="4900" dirty="0">
                <a:solidFill>
                  <a:schemeClr val="accent5"/>
                </a:solidFill>
              </a:rPr>
              <a:t>• </a:t>
            </a:r>
            <a:r>
              <a:rPr lang="es-ES" sz="4900" i="1" dirty="0">
                <a:solidFill>
                  <a:schemeClr val="accent5"/>
                </a:solidFill>
              </a:rPr>
              <a:t>Tutela </a:t>
            </a:r>
            <a:r>
              <a:rPr lang="es-ES" sz="4900" i="1" dirty="0" err="1">
                <a:solidFill>
                  <a:schemeClr val="accent5"/>
                </a:solidFill>
              </a:rPr>
              <a:t>dei</a:t>
            </a:r>
            <a:r>
              <a:rPr lang="es-ES" sz="4900" i="1" dirty="0">
                <a:solidFill>
                  <a:schemeClr val="accent5"/>
                </a:solidFill>
              </a:rPr>
              <a:t> </a:t>
            </a:r>
            <a:r>
              <a:rPr lang="es-ES" sz="4900" i="1" dirty="0" err="1">
                <a:solidFill>
                  <a:schemeClr val="accent5"/>
                </a:solidFill>
              </a:rPr>
              <a:t>diritti</a:t>
            </a:r>
            <a:r>
              <a:rPr lang="es-ES" sz="4900" i="1" dirty="0">
                <a:solidFill>
                  <a:schemeClr val="accent5"/>
                </a:solidFill>
              </a:rPr>
              <a:t> e </a:t>
            </a:r>
            <a:r>
              <a:rPr lang="es-ES" sz="4900" i="1" dirty="0" err="1">
                <a:solidFill>
                  <a:schemeClr val="accent5"/>
                </a:solidFill>
              </a:rPr>
              <a:t>sistemi</a:t>
            </a:r>
            <a:r>
              <a:rPr lang="es-ES" sz="4900" i="1" dirty="0">
                <a:solidFill>
                  <a:schemeClr val="accent5"/>
                </a:solidFill>
              </a:rPr>
              <a:t> </a:t>
            </a:r>
            <a:r>
              <a:rPr lang="es-ES" sz="4900" i="1" dirty="0" err="1">
                <a:solidFill>
                  <a:schemeClr val="accent5"/>
                </a:solidFill>
              </a:rPr>
              <a:t>giuridici</a:t>
            </a:r>
            <a:r>
              <a:rPr lang="es-ES" sz="4900" i="1" dirty="0">
                <a:solidFill>
                  <a:schemeClr val="accent5"/>
                </a:solidFill>
              </a:rPr>
              <a:t> </a:t>
            </a:r>
            <a:r>
              <a:rPr lang="es-ES" sz="4900" i="1" dirty="0" err="1">
                <a:solidFill>
                  <a:schemeClr val="accent5"/>
                </a:solidFill>
              </a:rPr>
              <a:t>comparati</a:t>
            </a:r>
            <a:r>
              <a:rPr lang="es-ES" sz="4900" i="1" dirty="0">
                <a:solidFill>
                  <a:schemeClr val="accent5"/>
                </a:solidFill>
              </a:rPr>
              <a:t> </a:t>
            </a:r>
            <a:r>
              <a:rPr lang="es-ES" sz="4900" dirty="0">
                <a:solidFill>
                  <a:schemeClr val="accent5"/>
                </a:solidFill>
              </a:rPr>
              <a:t>(10 </a:t>
            </a:r>
            <a:r>
              <a:rPr lang="es-ES" sz="4900" dirty="0" err="1">
                <a:solidFill>
                  <a:schemeClr val="accent5"/>
                </a:solidFill>
              </a:rPr>
              <a:t>cr</a:t>
            </a:r>
            <a:r>
              <a:rPr lang="es-ES" sz="4900" dirty="0" smtClean="0">
                <a:solidFill>
                  <a:schemeClr val="accent5"/>
                </a:solidFill>
              </a:rPr>
              <a:t>.)</a:t>
            </a:r>
            <a:endParaRPr lang="es-ES" sz="4900" dirty="0">
              <a:solidFill>
                <a:schemeClr val="accent5"/>
              </a:solidFill>
            </a:endParaRPr>
          </a:p>
          <a:p>
            <a:r>
              <a:rPr lang="es-ES" sz="4900" dirty="0">
                <a:solidFill>
                  <a:schemeClr val="accent5"/>
                </a:solidFill>
              </a:rPr>
              <a:t>• </a:t>
            </a:r>
            <a:r>
              <a:rPr lang="es-ES" sz="4900" i="1" dirty="0" err="1">
                <a:solidFill>
                  <a:schemeClr val="accent5"/>
                </a:solidFill>
              </a:rPr>
              <a:t>Politica</a:t>
            </a:r>
            <a:r>
              <a:rPr lang="es-ES" sz="4900" i="1" dirty="0">
                <a:solidFill>
                  <a:schemeClr val="accent5"/>
                </a:solidFill>
              </a:rPr>
              <a:t> </a:t>
            </a:r>
            <a:r>
              <a:rPr lang="es-ES" sz="4900" i="1" dirty="0" err="1">
                <a:solidFill>
                  <a:schemeClr val="accent5"/>
                </a:solidFill>
              </a:rPr>
              <a:t>economica</a:t>
            </a:r>
            <a:r>
              <a:rPr lang="es-ES" sz="4900" i="1" dirty="0">
                <a:solidFill>
                  <a:schemeClr val="accent5"/>
                </a:solidFill>
              </a:rPr>
              <a:t> </a:t>
            </a:r>
            <a:r>
              <a:rPr lang="es-ES" sz="4900" i="1" dirty="0" err="1">
                <a:solidFill>
                  <a:schemeClr val="accent5"/>
                </a:solidFill>
              </a:rPr>
              <a:t>internazionale</a:t>
            </a:r>
            <a:r>
              <a:rPr lang="es-ES" sz="4900" i="1" dirty="0">
                <a:solidFill>
                  <a:schemeClr val="accent5"/>
                </a:solidFill>
              </a:rPr>
              <a:t> </a:t>
            </a:r>
            <a:r>
              <a:rPr lang="es-ES" sz="4900" dirty="0">
                <a:solidFill>
                  <a:schemeClr val="accent5"/>
                </a:solidFill>
              </a:rPr>
              <a:t>(8 </a:t>
            </a:r>
            <a:r>
              <a:rPr lang="es-ES" sz="4900" dirty="0" err="1">
                <a:solidFill>
                  <a:schemeClr val="accent5"/>
                </a:solidFill>
              </a:rPr>
              <a:t>cr</a:t>
            </a:r>
            <a:r>
              <a:rPr lang="es-ES" sz="4900" dirty="0" smtClean="0">
                <a:solidFill>
                  <a:schemeClr val="accent5"/>
                </a:solidFill>
              </a:rPr>
              <a:t>.)</a:t>
            </a:r>
            <a:endParaRPr lang="es-ES" sz="4900" dirty="0">
              <a:solidFill>
                <a:schemeClr val="accent5"/>
              </a:solidFill>
            </a:endParaRPr>
          </a:p>
          <a:p>
            <a:r>
              <a:rPr lang="es-ES" sz="4900" dirty="0">
                <a:solidFill>
                  <a:schemeClr val="accent5"/>
                </a:solidFill>
              </a:rPr>
              <a:t>• </a:t>
            </a:r>
            <a:r>
              <a:rPr lang="es-ES" sz="4900" i="1" dirty="0" err="1">
                <a:solidFill>
                  <a:schemeClr val="accent5"/>
                </a:solidFill>
              </a:rPr>
              <a:t>Diritto</a:t>
            </a:r>
            <a:r>
              <a:rPr lang="es-ES" sz="4900" i="1" dirty="0">
                <a:solidFill>
                  <a:schemeClr val="accent5"/>
                </a:solidFill>
              </a:rPr>
              <a:t> </a:t>
            </a:r>
            <a:r>
              <a:rPr lang="es-ES" sz="4900" i="1" dirty="0" err="1">
                <a:solidFill>
                  <a:schemeClr val="accent5"/>
                </a:solidFill>
              </a:rPr>
              <a:t>commerciale</a:t>
            </a:r>
            <a:r>
              <a:rPr lang="es-ES" sz="4900" i="1" dirty="0">
                <a:solidFill>
                  <a:schemeClr val="accent5"/>
                </a:solidFill>
              </a:rPr>
              <a:t> e </a:t>
            </a:r>
            <a:r>
              <a:rPr lang="es-ES" sz="4900" i="1" dirty="0" err="1">
                <a:solidFill>
                  <a:schemeClr val="accent5"/>
                </a:solidFill>
              </a:rPr>
              <a:t>penale</a:t>
            </a:r>
            <a:r>
              <a:rPr lang="es-ES" sz="4900" i="1" dirty="0">
                <a:solidFill>
                  <a:schemeClr val="accent5"/>
                </a:solidFill>
              </a:rPr>
              <a:t> </a:t>
            </a:r>
            <a:r>
              <a:rPr lang="es-ES" sz="4900" i="1" dirty="0" err="1">
                <a:solidFill>
                  <a:schemeClr val="accent5"/>
                </a:solidFill>
              </a:rPr>
              <a:t>dell’impresa</a:t>
            </a:r>
            <a:r>
              <a:rPr lang="es-ES" sz="4900" i="1" dirty="0">
                <a:solidFill>
                  <a:schemeClr val="accent5"/>
                </a:solidFill>
              </a:rPr>
              <a:t> </a:t>
            </a:r>
            <a:r>
              <a:rPr lang="es-ES" sz="4900" dirty="0">
                <a:solidFill>
                  <a:schemeClr val="accent5"/>
                </a:solidFill>
              </a:rPr>
              <a:t>(8 </a:t>
            </a:r>
            <a:r>
              <a:rPr lang="es-ES" sz="4900" dirty="0" err="1">
                <a:solidFill>
                  <a:schemeClr val="accent5"/>
                </a:solidFill>
              </a:rPr>
              <a:t>cr</a:t>
            </a:r>
            <a:r>
              <a:rPr lang="es-ES" sz="4900" dirty="0" smtClean="0">
                <a:solidFill>
                  <a:schemeClr val="accent5"/>
                </a:solidFill>
              </a:rPr>
              <a:t>.) </a:t>
            </a:r>
            <a:endParaRPr lang="es-ES" sz="4900" dirty="0">
              <a:solidFill>
                <a:schemeClr val="accent5"/>
              </a:solidFill>
            </a:endParaRPr>
          </a:p>
          <a:p>
            <a:r>
              <a:rPr lang="es-ES" sz="4900" dirty="0">
                <a:solidFill>
                  <a:schemeClr val="accent5"/>
                </a:solidFill>
              </a:rPr>
              <a:t> </a:t>
            </a:r>
          </a:p>
          <a:p>
            <a:pPr lvl="0"/>
            <a:r>
              <a:rPr lang="es-ES" sz="4900" dirty="0" smtClean="0">
                <a:solidFill>
                  <a:schemeClr val="accent5"/>
                </a:solidFill>
              </a:rPr>
              <a:t>TFM:  </a:t>
            </a:r>
            <a:r>
              <a:rPr lang="es-ES" sz="4900" dirty="0">
                <a:solidFill>
                  <a:schemeClr val="accent5"/>
                </a:solidFill>
              </a:rPr>
              <a:t>con dirección </a:t>
            </a:r>
            <a:r>
              <a:rPr lang="es-ES" sz="4900" dirty="0" smtClean="0">
                <a:solidFill>
                  <a:schemeClr val="accent5"/>
                </a:solidFill>
              </a:rPr>
              <a:t>compartida (defensa en </a:t>
            </a:r>
            <a:r>
              <a:rPr lang="es-ES" sz="4900" dirty="0">
                <a:solidFill>
                  <a:schemeClr val="accent5"/>
                </a:solidFill>
              </a:rPr>
              <a:t>cualquiera de las dos </a:t>
            </a:r>
            <a:r>
              <a:rPr lang="es-ES" sz="4900" dirty="0" smtClean="0">
                <a:solidFill>
                  <a:schemeClr val="accent5"/>
                </a:solidFill>
              </a:rPr>
              <a:t>instituciones)</a:t>
            </a:r>
            <a:endParaRPr lang="es-ES" sz="4900" dirty="0">
              <a:solidFill>
                <a:schemeClr val="accent5"/>
              </a:solidFill>
            </a:endParaRPr>
          </a:p>
          <a:p>
            <a:endParaRPr lang="es-ES" dirty="0">
              <a:solidFill>
                <a:schemeClr val="accent5"/>
              </a:solidFill>
            </a:endParaRPr>
          </a:p>
        </p:txBody>
      </p:sp>
      <p:sp>
        <p:nvSpPr>
          <p:cNvPr id="5" name="AutoShape 2" descr="Resultado de imagen de logo UniversitÃ  dell'Insubri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>
              <a:solidFill>
                <a:prstClr val="black"/>
              </a:solidFill>
            </a:endParaRPr>
          </a:p>
        </p:txBody>
      </p:sp>
      <p:pic>
        <p:nvPicPr>
          <p:cNvPr id="10" name="Imagen 9" descr="C:\Users\Dina\Pictures\Saved Pictures\descarga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56407" y="1432096"/>
            <a:ext cx="2114550" cy="21621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2" name="Imagen 1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2808" y="1513059"/>
            <a:ext cx="2286000" cy="2000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3500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763265"/>
          </a:xfrm>
        </p:spPr>
        <p:txBody>
          <a:bodyPr>
            <a:normAutofit fontScale="25000" lnSpcReduction="20000"/>
          </a:bodyPr>
          <a:lstStyle/>
          <a:p>
            <a:r>
              <a:rPr lang="es-ES" sz="6400" b="1" dirty="0">
                <a:solidFill>
                  <a:schemeClr val="accent5"/>
                </a:solidFill>
              </a:rPr>
              <a:t>DOBLE TITULACIÓN POR LA UNIVERSIDAD DE SEVILLA Y LA UNIVERSITÀ DEGLI STUDI </a:t>
            </a:r>
            <a:r>
              <a:rPr lang="es-ES" sz="6400" b="1" dirty="0" smtClean="0">
                <a:solidFill>
                  <a:schemeClr val="accent5"/>
                </a:solidFill>
              </a:rPr>
              <a:t>DI BARI ALDO MORO (ITALIA</a:t>
            </a:r>
            <a:r>
              <a:rPr lang="es-ES" sz="6400" b="1" dirty="0">
                <a:solidFill>
                  <a:schemeClr val="accent5"/>
                </a:solidFill>
              </a:rPr>
              <a:t>) </a:t>
            </a:r>
            <a:endParaRPr lang="es-ES" sz="6400" dirty="0">
              <a:solidFill>
                <a:schemeClr val="accent5"/>
              </a:solidFill>
            </a:endParaRPr>
          </a:p>
          <a:p>
            <a:r>
              <a:rPr lang="es-ES" sz="2500" dirty="0">
                <a:solidFill>
                  <a:schemeClr val="accent5"/>
                </a:solidFill>
              </a:rPr>
              <a:t> </a:t>
            </a:r>
            <a:r>
              <a:rPr lang="es-ES" dirty="0" smtClean="0">
                <a:solidFill>
                  <a:schemeClr val="accent5"/>
                </a:solidFill>
              </a:rPr>
              <a:t> </a:t>
            </a:r>
          </a:p>
          <a:p>
            <a:r>
              <a:rPr lang="es-ES" sz="6400" b="1" dirty="0" smtClean="0">
                <a:solidFill>
                  <a:schemeClr val="accent5"/>
                </a:solidFill>
              </a:rPr>
              <a:t>Máster </a:t>
            </a:r>
            <a:r>
              <a:rPr lang="es-ES" sz="6400" b="1" dirty="0">
                <a:solidFill>
                  <a:schemeClr val="accent5"/>
                </a:solidFill>
              </a:rPr>
              <a:t>en Traducción e Interculturalidad </a:t>
            </a:r>
            <a:r>
              <a:rPr lang="es-ES" sz="6400" b="1" dirty="0" smtClean="0">
                <a:solidFill>
                  <a:schemeClr val="accent5"/>
                </a:solidFill>
              </a:rPr>
              <a:t>(Doble </a:t>
            </a:r>
            <a:r>
              <a:rPr lang="es-ES" sz="6400" b="1" dirty="0">
                <a:solidFill>
                  <a:schemeClr val="accent5"/>
                </a:solidFill>
              </a:rPr>
              <a:t>i</a:t>
            </a:r>
            <a:r>
              <a:rPr lang="es-ES" sz="6400" b="1" dirty="0" smtClean="0">
                <a:solidFill>
                  <a:schemeClr val="accent5"/>
                </a:solidFill>
              </a:rPr>
              <a:t>tinerario: Italiano + francés</a:t>
            </a:r>
            <a:r>
              <a:rPr lang="es-ES" sz="6400" b="1" dirty="0">
                <a:solidFill>
                  <a:schemeClr val="accent5"/>
                </a:solidFill>
              </a:rPr>
              <a:t>/</a:t>
            </a:r>
            <a:r>
              <a:rPr lang="es-ES" sz="6400" b="1" dirty="0" smtClean="0">
                <a:solidFill>
                  <a:schemeClr val="accent5"/>
                </a:solidFill>
              </a:rPr>
              <a:t> inglés/alemán) (60 ECTS)  </a:t>
            </a:r>
            <a:endParaRPr lang="es-ES" sz="6400" dirty="0" smtClean="0">
              <a:solidFill>
                <a:schemeClr val="accent5"/>
              </a:solidFill>
            </a:endParaRPr>
          </a:p>
          <a:p>
            <a:r>
              <a:rPr lang="es-ES" sz="6400" b="1" i="1" dirty="0">
                <a:solidFill>
                  <a:srgbClr val="0070C0"/>
                </a:solidFill>
              </a:rPr>
              <a:t>Laurea </a:t>
            </a:r>
            <a:r>
              <a:rPr lang="es-ES" sz="6400" b="1" i="1" dirty="0" err="1">
                <a:solidFill>
                  <a:srgbClr val="0070C0"/>
                </a:solidFill>
              </a:rPr>
              <a:t>magistrale</a:t>
            </a:r>
            <a:r>
              <a:rPr lang="es-ES" sz="6400" b="1" i="1" dirty="0">
                <a:solidFill>
                  <a:srgbClr val="0070C0"/>
                </a:solidFill>
              </a:rPr>
              <a:t> in </a:t>
            </a:r>
            <a:r>
              <a:rPr lang="es-ES" sz="6400" b="1" i="1" dirty="0" err="1">
                <a:solidFill>
                  <a:srgbClr val="0070C0"/>
                </a:solidFill>
              </a:rPr>
              <a:t>Traduzione</a:t>
            </a:r>
            <a:r>
              <a:rPr lang="es-ES" sz="6400" b="1" i="1" dirty="0">
                <a:solidFill>
                  <a:srgbClr val="0070C0"/>
                </a:solidFill>
              </a:rPr>
              <a:t> </a:t>
            </a:r>
            <a:r>
              <a:rPr lang="es-ES" sz="6400" b="1" i="1" dirty="0" err="1">
                <a:solidFill>
                  <a:srgbClr val="0070C0"/>
                </a:solidFill>
              </a:rPr>
              <a:t>specialistica</a:t>
            </a:r>
            <a:r>
              <a:rPr lang="es-ES" sz="6400" b="1" dirty="0">
                <a:solidFill>
                  <a:srgbClr val="0070C0"/>
                </a:solidFill>
              </a:rPr>
              <a:t> </a:t>
            </a:r>
            <a:endParaRPr lang="es-ES" sz="6400" b="1" dirty="0" smtClean="0">
              <a:solidFill>
                <a:srgbClr val="0070C0"/>
              </a:solidFill>
            </a:endParaRPr>
          </a:p>
          <a:p>
            <a:r>
              <a:rPr lang="es-ES" sz="6400" dirty="0" smtClean="0">
                <a:solidFill>
                  <a:srgbClr val="0070C0"/>
                </a:solidFill>
              </a:rPr>
              <a:t>(</a:t>
            </a:r>
            <a:r>
              <a:rPr lang="es-ES" sz="6400" dirty="0">
                <a:solidFill>
                  <a:srgbClr val="0070C0"/>
                </a:solidFill>
              </a:rPr>
              <a:t>lingue: </a:t>
            </a:r>
            <a:r>
              <a:rPr lang="es-ES" sz="6400" dirty="0" err="1">
                <a:solidFill>
                  <a:srgbClr val="0070C0"/>
                </a:solidFill>
              </a:rPr>
              <a:t>spagnolo</a:t>
            </a:r>
            <a:r>
              <a:rPr lang="es-ES" sz="6400" dirty="0">
                <a:solidFill>
                  <a:srgbClr val="0070C0"/>
                </a:solidFill>
              </a:rPr>
              <a:t> e </a:t>
            </a:r>
            <a:r>
              <a:rPr lang="es-ES" sz="6400" dirty="0" err="1">
                <a:solidFill>
                  <a:srgbClr val="0070C0"/>
                </a:solidFill>
              </a:rPr>
              <a:t>francese</a:t>
            </a:r>
            <a:r>
              <a:rPr lang="es-ES" sz="6400" dirty="0">
                <a:solidFill>
                  <a:srgbClr val="0070C0"/>
                </a:solidFill>
              </a:rPr>
              <a:t>/</a:t>
            </a:r>
            <a:r>
              <a:rPr lang="es-ES" sz="6400" dirty="0" err="1">
                <a:solidFill>
                  <a:srgbClr val="0070C0"/>
                </a:solidFill>
              </a:rPr>
              <a:t>inglese</a:t>
            </a:r>
            <a:r>
              <a:rPr lang="es-ES" sz="6400" dirty="0">
                <a:solidFill>
                  <a:srgbClr val="0070C0"/>
                </a:solidFill>
              </a:rPr>
              <a:t>/</a:t>
            </a:r>
            <a:r>
              <a:rPr lang="es-ES" sz="6400" dirty="0" err="1">
                <a:solidFill>
                  <a:srgbClr val="0070C0"/>
                </a:solidFill>
              </a:rPr>
              <a:t>tedesco</a:t>
            </a:r>
            <a:r>
              <a:rPr lang="es-ES" sz="6400" dirty="0">
                <a:solidFill>
                  <a:srgbClr val="0070C0"/>
                </a:solidFill>
              </a:rPr>
              <a:t>) </a:t>
            </a:r>
            <a:r>
              <a:rPr lang="es-ES" sz="6400" b="1" dirty="0" smtClean="0">
                <a:solidFill>
                  <a:srgbClr val="0070C0"/>
                </a:solidFill>
              </a:rPr>
              <a:t>(120 ECTS)</a:t>
            </a:r>
          </a:p>
          <a:p>
            <a:endParaRPr lang="es-ES" sz="6400" dirty="0">
              <a:solidFill>
                <a:srgbClr val="0070C0"/>
              </a:solidFill>
            </a:endParaRPr>
          </a:p>
          <a:p>
            <a:r>
              <a:rPr lang="es-ES" sz="6400" b="1" dirty="0">
                <a:solidFill>
                  <a:schemeClr val="accent5"/>
                </a:solidFill>
              </a:rPr>
              <a:t>DESTINATARIOS Y REQUISITOS DE PARTICIPACIÓN DEL PROGRAMA </a:t>
            </a:r>
            <a:endParaRPr lang="es-ES" sz="6400" dirty="0">
              <a:solidFill>
                <a:schemeClr val="accent5"/>
              </a:solidFill>
            </a:endParaRPr>
          </a:p>
          <a:p>
            <a:r>
              <a:rPr lang="es-ES" sz="6400" dirty="0">
                <a:solidFill>
                  <a:schemeClr val="accent5"/>
                </a:solidFill>
              </a:rPr>
              <a:t> </a:t>
            </a:r>
          </a:p>
          <a:p>
            <a:pPr lvl="0"/>
            <a:r>
              <a:rPr lang="es-ES" sz="6400" dirty="0" smtClean="0">
                <a:solidFill>
                  <a:schemeClr val="accent5"/>
                </a:solidFill>
              </a:rPr>
              <a:t>Estudiantes del </a:t>
            </a:r>
            <a:r>
              <a:rPr lang="es-ES" sz="6400" dirty="0" err="1" smtClean="0">
                <a:solidFill>
                  <a:schemeClr val="accent5"/>
                </a:solidFill>
              </a:rPr>
              <a:t>MUenTI</a:t>
            </a:r>
            <a:r>
              <a:rPr lang="es-ES" sz="6400" dirty="0" smtClean="0">
                <a:solidFill>
                  <a:schemeClr val="accent5"/>
                </a:solidFill>
              </a:rPr>
              <a:t> de </a:t>
            </a:r>
            <a:r>
              <a:rPr lang="es-ES" sz="6400" dirty="0">
                <a:solidFill>
                  <a:schemeClr val="accent5"/>
                </a:solidFill>
              </a:rPr>
              <a:t>la </a:t>
            </a:r>
            <a:r>
              <a:rPr lang="es-ES" sz="6400" dirty="0" smtClean="0">
                <a:solidFill>
                  <a:schemeClr val="accent5"/>
                </a:solidFill>
              </a:rPr>
              <a:t>US</a:t>
            </a:r>
            <a:r>
              <a:rPr lang="es-ES" sz="6400" dirty="0">
                <a:solidFill>
                  <a:schemeClr val="accent5"/>
                </a:solidFill>
              </a:rPr>
              <a:t> </a:t>
            </a:r>
          </a:p>
          <a:p>
            <a:pPr lvl="0"/>
            <a:r>
              <a:rPr lang="es-ES" sz="6400" dirty="0">
                <a:solidFill>
                  <a:schemeClr val="accent5"/>
                </a:solidFill>
              </a:rPr>
              <a:t>Competencias lingüísticas </a:t>
            </a:r>
            <a:r>
              <a:rPr lang="es-ES" sz="6400" dirty="0" smtClean="0">
                <a:solidFill>
                  <a:schemeClr val="accent5"/>
                </a:solidFill>
              </a:rPr>
              <a:t>requeridas:  </a:t>
            </a:r>
            <a:r>
              <a:rPr lang="es-ES" sz="6400" dirty="0">
                <a:solidFill>
                  <a:schemeClr val="accent5"/>
                </a:solidFill>
              </a:rPr>
              <a:t>nivel </a:t>
            </a:r>
            <a:r>
              <a:rPr lang="es-ES" sz="6400" b="1" dirty="0">
                <a:solidFill>
                  <a:schemeClr val="accent5"/>
                </a:solidFill>
              </a:rPr>
              <a:t>C1</a:t>
            </a:r>
            <a:r>
              <a:rPr lang="es-ES" sz="6400" dirty="0">
                <a:solidFill>
                  <a:schemeClr val="accent5"/>
                </a:solidFill>
              </a:rPr>
              <a:t> de italiano e inglés </a:t>
            </a:r>
          </a:p>
          <a:p>
            <a:r>
              <a:rPr lang="es-ES" sz="6400" dirty="0">
                <a:solidFill>
                  <a:schemeClr val="accent5"/>
                </a:solidFill>
              </a:rPr>
              <a:t> </a:t>
            </a:r>
          </a:p>
          <a:p>
            <a:r>
              <a:rPr lang="es-ES" sz="6400" b="1" dirty="0">
                <a:solidFill>
                  <a:schemeClr val="accent5"/>
                </a:solidFill>
              </a:rPr>
              <a:t>Nº DE PLAZAS </a:t>
            </a:r>
            <a:r>
              <a:rPr lang="es-ES" sz="6400" b="1" dirty="0" smtClean="0">
                <a:solidFill>
                  <a:schemeClr val="accent5"/>
                </a:solidFill>
              </a:rPr>
              <a:t>de MOVILIDAD </a:t>
            </a:r>
            <a:r>
              <a:rPr lang="es-ES" sz="6400" b="1" dirty="0">
                <a:solidFill>
                  <a:schemeClr val="accent5"/>
                </a:solidFill>
              </a:rPr>
              <a:t>(</a:t>
            </a:r>
            <a:r>
              <a:rPr lang="es-ES" sz="6400" b="1" dirty="0" smtClean="0">
                <a:solidFill>
                  <a:schemeClr val="accent5"/>
                </a:solidFill>
              </a:rPr>
              <a:t>US) </a:t>
            </a:r>
            <a:endParaRPr lang="es-ES" sz="6400" dirty="0">
              <a:solidFill>
                <a:schemeClr val="accent5"/>
              </a:solidFill>
            </a:endParaRPr>
          </a:p>
          <a:p>
            <a:r>
              <a:rPr lang="es-ES" sz="6400" dirty="0" smtClean="0">
                <a:solidFill>
                  <a:schemeClr val="accent5"/>
                </a:solidFill>
              </a:rPr>
              <a:t>máximo de</a:t>
            </a:r>
            <a:r>
              <a:rPr lang="es-ES" sz="6400" b="1" dirty="0" smtClean="0">
                <a:solidFill>
                  <a:schemeClr val="accent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3 </a:t>
            </a:r>
            <a:r>
              <a:rPr lang="es-ES" sz="6400" dirty="0" smtClean="0">
                <a:solidFill>
                  <a:schemeClr val="accent5"/>
                </a:solidFill>
              </a:rPr>
              <a:t>estudiantes (un semestre de movilidad) </a:t>
            </a:r>
            <a:endParaRPr lang="es-ES" sz="6400" dirty="0">
              <a:solidFill>
                <a:schemeClr val="accent5"/>
              </a:solidFill>
            </a:endParaRPr>
          </a:p>
          <a:p>
            <a:r>
              <a:rPr lang="es-ES" sz="6400" dirty="0">
                <a:solidFill>
                  <a:schemeClr val="accent5"/>
                </a:solidFill>
              </a:rPr>
              <a:t> </a:t>
            </a:r>
          </a:p>
          <a:p>
            <a:r>
              <a:rPr lang="es-ES" sz="6400" b="1" dirty="0">
                <a:solidFill>
                  <a:schemeClr val="accent5"/>
                </a:solidFill>
              </a:rPr>
              <a:t>PROGRAMA DE ESTUDIOS </a:t>
            </a:r>
            <a:endParaRPr lang="es-ES" sz="6400" dirty="0">
              <a:solidFill>
                <a:schemeClr val="accent5"/>
              </a:solidFill>
            </a:endParaRPr>
          </a:p>
          <a:p>
            <a:r>
              <a:rPr lang="es-ES" sz="6400" dirty="0">
                <a:solidFill>
                  <a:schemeClr val="accent5"/>
                </a:solidFill>
              </a:rPr>
              <a:t>Los estudiantes de la US deberán cursar en la UI </a:t>
            </a:r>
            <a:r>
              <a:rPr lang="es-ES" sz="6400" dirty="0" smtClean="0">
                <a:solidFill>
                  <a:schemeClr val="accent5"/>
                </a:solidFill>
              </a:rPr>
              <a:t>cómo mínimo los 24 </a:t>
            </a:r>
            <a:r>
              <a:rPr lang="es-ES" sz="6400" dirty="0">
                <a:solidFill>
                  <a:schemeClr val="accent5"/>
                </a:solidFill>
              </a:rPr>
              <a:t>créditos de las siguientes asignaturas semestrales </a:t>
            </a:r>
            <a:r>
              <a:rPr lang="es-ES" sz="6400" dirty="0" smtClean="0">
                <a:solidFill>
                  <a:schemeClr val="accent5"/>
                </a:solidFill>
              </a:rPr>
              <a:t>: </a:t>
            </a:r>
          </a:p>
          <a:p>
            <a:endParaRPr lang="es-ES" sz="6400" dirty="0" smtClean="0">
              <a:solidFill>
                <a:schemeClr val="accent5"/>
              </a:solidFill>
            </a:endParaRPr>
          </a:p>
          <a:p>
            <a:r>
              <a:rPr lang="it-IT" sz="6400" i="1" dirty="0">
                <a:solidFill>
                  <a:srgbClr val="0070C0"/>
                </a:solidFill>
              </a:rPr>
              <a:t>Semiotica della traduzione</a:t>
            </a:r>
            <a:r>
              <a:rPr lang="it-IT" sz="6400" dirty="0">
                <a:solidFill>
                  <a:srgbClr val="0070C0"/>
                </a:solidFill>
              </a:rPr>
              <a:t> (8 ECTS)</a:t>
            </a:r>
            <a:endParaRPr lang="es-ES" sz="6400" dirty="0">
              <a:solidFill>
                <a:srgbClr val="0070C0"/>
              </a:solidFill>
            </a:endParaRPr>
          </a:p>
          <a:p>
            <a:r>
              <a:rPr lang="it-IT" sz="6400" i="1" dirty="0">
                <a:solidFill>
                  <a:srgbClr val="0070C0"/>
                </a:solidFill>
              </a:rPr>
              <a:t>Tecnologie informatiche applicate alla traduzione</a:t>
            </a:r>
            <a:r>
              <a:rPr lang="it-IT" sz="6400" dirty="0">
                <a:solidFill>
                  <a:srgbClr val="0070C0"/>
                </a:solidFill>
              </a:rPr>
              <a:t> (8 ECTS)</a:t>
            </a:r>
            <a:endParaRPr lang="es-ES" sz="6400" dirty="0">
              <a:solidFill>
                <a:srgbClr val="0070C0"/>
              </a:solidFill>
            </a:endParaRPr>
          </a:p>
          <a:p>
            <a:r>
              <a:rPr lang="it-IT" sz="6400" i="1" dirty="0">
                <a:solidFill>
                  <a:srgbClr val="0070C0"/>
                </a:solidFill>
              </a:rPr>
              <a:t>Teoria e storia della traduzione</a:t>
            </a:r>
            <a:r>
              <a:rPr lang="it-IT" sz="6400" dirty="0">
                <a:solidFill>
                  <a:srgbClr val="0070C0"/>
                </a:solidFill>
              </a:rPr>
              <a:t> (8 ECTS)</a:t>
            </a:r>
            <a:endParaRPr lang="es-ES" sz="6400" dirty="0">
              <a:solidFill>
                <a:srgbClr val="0070C0"/>
              </a:solidFill>
            </a:endParaRPr>
          </a:p>
          <a:p>
            <a:r>
              <a:rPr lang="it-IT" sz="6400" i="1" dirty="0" smtClean="0">
                <a:solidFill>
                  <a:srgbClr val="0070C0"/>
                </a:solidFill>
              </a:rPr>
              <a:t>Storia </a:t>
            </a:r>
            <a:r>
              <a:rPr lang="it-IT" sz="6400" i="1" dirty="0">
                <a:solidFill>
                  <a:srgbClr val="0070C0"/>
                </a:solidFill>
              </a:rPr>
              <a:t>dell’interpretazione</a:t>
            </a:r>
            <a:r>
              <a:rPr lang="it-IT" sz="6400" dirty="0">
                <a:solidFill>
                  <a:srgbClr val="0070C0"/>
                </a:solidFill>
              </a:rPr>
              <a:t> (8 ECTS</a:t>
            </a:r>
            <a:r>
              <a:rPr lang="it-IT" sz="6400" dirty="0" smtClean="0">
                <a:solidFill>
                  <a:srgbClr val="0070C0"/>
                </a:solidFill>
              </a:rPr>
              <a:t>)</a:t>
            </a:r>
            <a:endParaRPr lang="es-ES" sz="6400" dirty="0">
              <a:solidFill>
                <a:schemeClr val="accent5"/>
              </a:solidFill>
            </a:endParaRPr>
          </a:p>
          <a:p>
            <a:r>
              <a:rPr lang="es-ES" sz="6400" dirty="0">
                <a:solidFill>
                  <a:schemeClr val="accent5"/>
                </a:solidFill>
              </a:rPr>
              <a:t> </a:t>
            </a:r>
          </a:p>
          <a:p>
            <a:r>
              <a:rPr lang="es-ES" sz="6400" dirty="0">
                <a:solidFill>
                  <a:schemeClr val="accent5"/>
                </a:solidFill>
              </a:rPr>
              <a:t>• </a:t>
            </a:r>
            <a:r>
              <a:rPr lang="es-ES" sz="6400" dirty="0" smtClean="0">
                <a:solidFill>
                  <a:schemeClr val="accent5"/>
                </a:solidFill>
              </a:rPr>
              <a:t>TFM:  </a:t>
            </a:r>
            <a:r>
              <a:rPr lang="es-ES" sz="6400" dirty="0">
                <a:solidFill>
                  <a:schemeClr val="accent5"/>
                </a:solidFill>
              </a:rPr>
              <a:t>con dirección </a:t>
            </a:r>
            <a:r>
              <a:rPr lang="es-ES" sz="6400" dirty="0" smtClean="0">
                <a:solidFill>
                  <a:schemeClr val="accent5"/>
                </a:solidFill>
              </a:rPr>
              <a:t>compartida (defensa en </a:t>
            </a:r>
            <a:r>
              <a:rPr lang="es-ES" sz="6400" dirty="0">
                <a:solidFill>
                  <a:schemeClr val="accent5"/>
                </a:solidFill>
              </a:rPr>
              <a:t>cualquiera de las dos </a:t>
            </a:r>
            <a:r>
              <a:rPr lang="es-ES" sz="6400" dirty="0" smtClean="0">
                <a:solidFill>
                  <a:schemeClr val="accent5"/>
                </a:solidFill>
              </a:rPr>
              <a:t>instituciones)</a:t>
            </a:r>
            <a:endParaRPr lang="es-ES" sz="6400" dirty="0">
              <a:solidFill>
                <a:schemeClr val="accent5"/>
              </a:solidFill>
            </a:endParaRPr>
          </a:p>
          <a:p>
            <a:endParaRPr lang="es-ES" dirty="0">
              <a:solidFill>
                <a:schemeClr val="accent5"/>
              </a:solidFill>
            </a:endParaRPr>
          </a:p>
        </p:txBody>
      </p:sp>
      <p:sp>
        <p:nvSpPr>
          <p:cNvPr id="5" name="AutoShape 2" descr="Resultado de imagen de logo UniversitÃ  dell'Insubri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>
              <a:solidFill>
                <a:prstClr val="black"/>
              </a:solidFill>
            </a:endParaRPr>
          </a:p>
        </p:txBody>
      </p:sp>
      <p:pic>
        <p:nvPicPr>
          <p:cNvPr id="10" name="Imagen 9" descr="C:\Users\Dina\Pictures\Saved Pictures\descarga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56407" y="1432096"/>
            <a:ext cx="2114550" cy="21621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2" name="Imagen 1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2808" y="1513059"/>
            <a:ext cx="2286000" cy="2000250"/>
          </a:xfrm>
          <a:prstGeom prst="rect">
            <a:avLst/>
          </a:prstGeom>
        </p:spPr>
      </p:pic>
      <p:pic>
        <p:nvPicPr>
          <p:cNvPr id="2" name="Imagen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679459" y="1432095"/>
            <a:ext cx="1991498" cy="2081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8207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 fontScale="25000" lnSpcReduction="20000"/>
          </a:bodyPr>
          <a:lstStyle/>
          <a:p>
            <a:r>
              <a:rPr lang="es-ES" sz="6400" b="1" dirty="0">
                <a:solidFill>
                  <a:schemeClr val="accent5"/>
                </a:solidFill>
              </a:rPr>
              <a:t>DOBLE TITULACIÓN POR LA UNIVERSIDAD DE SEVILLA Y LA UNIVERSITÀ DEGLI STUDI DI TORINO (ITALIA) </a:t>
            </a:r>
            <a:endParaRPr lang="es-ES" sz="6400" dirty="0">
              <a:solidFill>
                <a:schemeClr val="accent5"/>
              </a:solidFill>
            </a:endParaRPr>
          </a:p>
          <a:p>
            <a:r>
              <a:rPr lang="es-ES" sz="2500" dirty="0">
                <a:solidFill>
                  <a:schemeClr val="accent5"/>
                </a:solidFill>
              </a:rPr>
              <a:t> </a:t>
            </a:r>
            <a:r>
              <a:rPr lang="es-ES" dirty="0">
                <a:solidFill>
                  <a:schemeClr val="accent5"/>
                </a:solidFill>
              </a:rPr>
              <a:t> </a:t>
            </a:r>
          </a:p>
          <a:p>
            <a:r>
              <a:rPr lang="es-ES" sz="6400" b="1" dirty="0">
                <a:solidFill>
                  <a:schemeClr val="accent5"/>
                </a:solidFill>
              </a:rPr>
              <a:t>Máster en Traducción e Interculturalidad (Doble itinerario: Italiano + francés/ inglés/alemán) (</a:t>
            </a:r>
            <a:r>
              <a:rPr lang="es-ES" sz="6400" b="1" dirty="0" err="1">
                <a:solidFill>
                  <a:schemeClr val="accent5"/>
                </a:solidFill>
              </a:rPr>
              <a:t>MuenTI</a:t>
            </a:r>
            <a:r>
              <a:rPr lang="es-ES" sz="6400" b="1" dirty="0">
                <a:solidFill>
                  <a:schemeClr val="accent5"/>
                </a:solidFill>
              </a:rPr>
              <a:t>) (60 ECTS)  </a:t>
            </a:r>
            <a:endParaRPr lang="es-ES" sz="6400" dirty="0">
              <a:solidFill>
                <a:schemeClr val="accent5"/>
              </a:solidFill>
            </a:endParaRPr>
          </a:p>
          <a:p>
            <a:r>
              <a:rPr lang="es-ES" sz="6400" b="1" i="1" dirty="0">
                <a:solidFill>
                  <a:srgbClr val="0070C0"/>
                </a:solidFill>
              </a:rPr>
              <a:t>Laurea </a:t>
            </a:r>
            <a:r>
              <a:rPr lang="es-ES" sz="6400" b="1" i="1" dirty="0" err="1">
                <a:solidFill>
                  <a:srgbClr val="0070C0"/>
                </a:solidFill>
              </a:rPr>
              <a:t>magistrale</a:t>
            </a:r>
            <a:r>
              <a:rPr lang="es-ES" sz="6400" b="1" i="1" dirty="0">
                <a:solidFill>
                  <a:srgbClr val="0070C0"/>
                </a:solidFill>
              </a:rPr>
              <a:t> in </a:t>
            </a:r>
            <a:r>
              <a:rPr lang="es-ES" sz="6400" b="1" i="1" dirty="0" err="1">
                <a:solidFill>
                  <a:srgbClr val="0070C0"/>
                </a:solidFill>
              </a:rPr>
              <a:t>Traduzione</a:t>
            </a:r>
            <a:r>
              <a:rPr lang="es-ES" sz="6400" b="1" i="1" dirty="0">
                <a:solidFill>
                  <a:srgbClr val="0070C0"/>
                </a:solidFill>
              </a:rPr>
              <a:t> LM 94</a:t>
            </a:r>
            <a:endParaRPr lang="es-ES" sz="6400" b="1" dirty="0">
              <a:solidFill>
                <a:srgbClr val="0070C0"/>
              </a:solidFill>
            </a:endParaRPr>
          </a:p>
          <a:p>
            <a:r>
              <a:rPr lang="es-ES" sz="6400" dirty="0">
                <a:solidFill>
                  <a:srgbClr val="0070C0"/>
                </a:solidFill>
              </a:rPr>
              <a:t>(lingue: </a:t>
            </a:r>
            <a:r>
              <a:rPr lang="es-ES" sz="6400" dirty="0" err="1">
                <a:solidFill>
                  <a:srgbClr val="0070C0"/>
                </a:solidFill>
              </a:rPr>
              <a:t>spagnolo</a:t>
            </a:r>
            <a:r>
              <a:rPr lang="es-ES" sz="6400" dirty="0">
                <a:solidFill>
                  <a:srgbClr val="0070C0"/>
                </a:solidFill>
              </a:rPr>
              <a:t> e </a:t>
            </a:r>
            <a:r>
              <a:rPr lang="es-ES" sz="6400" dirty="0" err="1">
                <a:solidFill>
                  <a:srgbClr val="0070C0"/>
                </a:solidFill>
              </a:rPr>
              <a:t>francese</a:t>
            </a:r>
            <a:r>
              <a:rPr lang="es-ES" sz="6400" dirty="0">
                <a:solidFill>
                  <a:srgbClr val="0070C0"/>
                </a:solidFill>
              </a:rPr>
              <a:t>/</a:t>
            </a:r>
            <a:r>
              <a:rPr lang="es-ES" sz="6400" dirty="0" err="1">
                <a:solidFill>
                  <a:srgbClr val="0070C0"/>
                </a:solidFill>
              </a:rPr>
              <a:t>inglese</a:t>
            </a:r>
            <a:r>
              <a:rPr lang="es-ES" sz="6400" dirty="0">
                <a:solidFill>
                  <a:srgbClr val="0070C0"/>
                </a:solidFill>
              </a:rPr>
              <a:t>/</a:t>
            </a:r>
            <a:r>
              <a:rPr lang="es-ES" sz="6400" dirty="0" err="1">
                <a:solidFill>
                  <a:srgbClr val="0070C0"/>
                </a:solidFill>
              </a:rPr>
              <a:t>tedesco</a:t>
            </a:r>
            <a:r>
              <a:rPr lang="es-ES" sz="6400" dirty="0">
                <a:solidFill>
                  <a:srgbClr val="0070C0"/>
                </a:solidFill>
              </a:rPr>
              <a:t>) </a:t>
            </a:r>
            <a:r>
              <a:rPr lang="es-ES" sz="6400" b="1" dirty="0">
                <a:solidFill>
                  <a:srgbClr val="0070C0"/>
                </a:solidFill>
              </a:rPr>
              <a:t>(120 ECTS)</a:t>
            </a:r>
          </a:p>
          <a:p>
            <a:endParaRPr lang="es-ES" sz="6400" dirty="0">
              <a:solidFill>
                <a:srgbClr val="0070C0"/>
              </a:solidFill>
            </a:endParaRPr>
          </a:p>
          <a:p>
            <a:r>
              <a:rPr lang="es-ES" sz="6400" b="1" dirty="0">
                <a:solidFill>
                  <a:schemeClr val="accent5"/>
                </a:solidFill>
              </a:rPr>
              <a:t>DESTINATARIOS Y REQUISITOS DE PARTICIPACIÓN DEL PROGRAMA </a:t>
            </a:r>
            <a:endParaRPr lang="es-ES" sz="6400" dirty="0">
              <a:solidFill>
                <a:schemeClr val="accent5"/>
              </a:solidFill>
            </a:endParaRPr>
          </a:p>
          <a:p>
            <a:r>
              <a:rPr lang="es-ES" sz="6400" dirty="0">
                <a:solidFill>
                  <a:schemeClr val="accent5"/>
                </a:solidFill>
              </a:rPr>
              <a:t> </a:t>
            </a:r>
          </a:p>
          <a:p>
            <a:pPr lvl="0"/>
            <a:r>
              <a:rPr lang="es-ES" sz="6400" dirty="0">
                <a:solidFill>
                  <a:schemeClr val="accent5"/>
                </a:solidFill>
              </a:rPr>
              <a:t>Estudiantes del </a:t>
            </a:r>
            <a:r>
              <a:rPr lang="es-ES" sz="6400" dirty="0" err="1">
                <a:solidFill>
                  <a:schemeClr val="accent5"/>
                </a:solidFill>
              </a:rPr>
              <a:t>MUenTI</a:t>
            </a:r>
            <a:r>
              <a:rPr lang="es-ES" sz="6400" dirty="0">
                <a:solidFill>
                  <a:schemeClr val="accent5"/>
                </a:solidFill>
              </a:rPr>
              <a:t> de la US </a:t>
            </a:r>
          </a:p>
          <a:p>
            <a:r>
              <a:rPr lang="es-ES" sz="6000" dirty="0">
                <a:solidFill>
                  <a:srgbClr val="0070C0"/>
                </a:solidFill>
              </a:rPr>
              <a:t>Grado con mención en italiano / estudios italianos</a:t>
            </a:r>
            <a:endParaRPr lang="es-ES" sz="6400" dirty="0">
              <a:solidFill>
                <a:schemeClr val="accent5"/>
              </a:solidFill>
            </a:endParaRPr>
          </a:p>
          <a:p>
            <a:r>
              <a:rPr lang="es-ES" sz="6400" dirty="0">
                <a:solidFill>
                  <a:schemeClr val="accent5"/>
                </a:solidFill>
              </a:rPr>
              <a:t>Competencias lingüísticas requeridas:  nivel </a:t>
            </a:r>
            <a:r>
              <a:rPr lang="es-ES" sz="6400" b="1" dirty="0">
                <a:solidFill>
                  <a:schemeClr val="accent5"/>
                </a:solidFill>
              </a:rPr>
              <a:t>C1</a:t>
            </a:r>
            <a:r>
              <a:rPr lang="es-ES" sz="6400" dirty="0">
                <a:solidFill>
                  <a:schemeClr val="accent5"/>
                </a:solidFill>
              </a:rPr>
              <a:t> de italiano y </a:t>
            </a:r>
            <a:r>
              <a:rPr lang="es-ES" sz="6400" b="1" dirty="0">
                <a:solidFill>
                  <a:schemeClr val="accent5"/>
                </a:solidFill>
              </a:rPr>
              <a:t>B2</a:t>
            </a:r>
            <a:r>
              <a:rPr lang="es-ES" sz="6400" dirty="0">
                <a:solidFill>
                  <a:schemeClr val="accent5"/>
                </a:solidFill>
              </a:rPr>
              <a:t> de inglés </a:t>
            </a:r>
          </a:p>
          <a:p>
            <a:r>
              <a:rPr lang="es-ES" sz="6400" dirty="0">
                <a:solidFill>
                  <a:schemeClr val="accent5"/>
                </a:solidFill>
              </a:rPr>
              <a:t> </a:t>
            </a:r>
          </a:p>
          <a:p>
            <a:r>
              <a:rPr lang="es-ES" sz="6400" b="1" dirty="0">
                <a:solidFill>
                  <a:schemeClr val="accent5"/>
                </a:solidFill>
              </a:rPr>
              <a:t>Nº DE PLAZAS de MOVILIDAD (US) </a:t>
            </a:r>
            <a:endParaRPr lang="es-ES" sz="6400" dirty="0">
              <a:solidFill>
                <a:schemeClr val="accent5"/>
              </a:solidFill>
            </a:endParaRPr>
          </a:p>
          <a:p>
            <a:r>
              <a:rPr lang="es-ES" sz="6400" dirty="0">
                <a:solidFill>
                  <a:schemeClr val="accent5"/>
                </a:solidFill>
              </a:rPr>
              <a:t>máximo de</a:t>
            </a:r>
            <a:r>
              <a:rPr lang="es-ES" sz="6400" b="1" dirty="0">
                <a:solidFill>
                  <a:schemeClr val="accent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3 </a:t>
            </a:r>
            <a:r>
              <a:rPr lang="es-ES" sz="6400" dirty="0">
                <a:solidFill>
                  <a:schemeClr val="accent5"/>
                </a:solidFill>
              </a:rPr>
              <a:t>estudiantes </a:t>
            </a:r>
            <a:r>
              <a:rPr lang="es-ES" sz="6600" dirty="0">
                <a:solidFill>
                  <a:srgbClr val="0070C0"/>
                </a:solidFill>
              </a:rPr>
              <a:t>(un semestre de movilidad, después de haber cursado el máster)</a:t>
            </a:r>
            <a:r>
              <a:rPr lang="es-ES" sz="6400" dirty="0">
                <a:solidFill>
                  <a:schemeClr val="accent5"/>
                </a:solidFill>
              </a:rPr>
              <a:t> </a:t>
            </a:r>
          </a:p>
          <a:p>
            <a:r>
              <a:rPr lang="es-ES" sz="6400" b="1" dirty="0">
                <a:solidFill>
                  <a:schemeClr val="accent5"/>
                </a:solidFill>
              </a:rPr>
              <a:t>PROGRAMA DE ESTUDIOS </a:t>
            </a:r>
            <a:endParaRPr lang="es-ES" sz="6400" dirty="0">
              <a:solidFill>
                <a:schemeClr val="accent5"/>
              </a:solidFill>
            </a:endParaRPr>
          </a:p>
          <a:p>
            <a:r>
              <a:rPr lang="es-ES" sz="6400" dirty="0">
                <a:solidFill>
                  <a:schemeClr val="accent5"/>
                </a:solidFill>
              </a:rPr>
              <a:t>Los estudiantes de la US deberán cursar en la </a:t>
            </a:r>
            <a:r>
              <a:rPr lang="es-ES" sz="6400" dirty="0" err="1">
                <a:solidFill>
                  <a:schemeClr val="accent5"/>
                </a:solidFill>
              </a:rPr>
              <a:t>UniTO</a:t>
            </a:r>
            <a:r>
              <a:rPr lang="es-ES" sz="6400" dirty="0">
                <a:solidFill>
                  <a:schemeClr val="accent5"/>
                </a:solidFill>
              </a:rPr>
              <a:t> cómo mínimo los </a:t>
            </a:r>
            <a:r>
              <a:rPr lang="es-ES" sz="6400" b="1" dirty="0">
                <a:solidFill>
                  <a:schemeClr val="accent5"/>
                </a:solidFill>
              </a:rPr>
              <a:t>27 </a:t>
            </a:r>
            <a:r>
              <a:rPr lang="es-ES" sz="6400" dirty="0">
                <a:solidFill>
                  <a:schemeClr val="accent5"/>
                </a:solidFill>
              </a:rPr>
              <a:t>créditos de las siguientes asignaturas semestrales : </a:t>
            </a:r>
          </a:p>
          <a:p>
            <a:pPr>
              <a:spcBef>
                <a:spcPts val="0"/>
              </a:spcBef>
            </a:pPr>
            <a:endParaRPr lang="it-IT" sz="6800" i="1" dirty="0">
              <a:solidFill>
                <a:srgbClr val="4472C4"/>
              </a:solidFill>
            </a:endParaRPr>
          </a:p>
          <a:p>
            <a:pPr>
              <a:lnSpc>
                <a:spcPts val="1920"/>
              </a:lnSpc>
              <a:spcBef>
                <a:spcPts val="0"/>
              </a:spcBef>
            </a:pPr>
            <a:r>
              <a:rPr lang="it-IT" sz="6400" i="1" dirty="0">
                <a:solidFill>
                  <a:srgbClr val="4472C4"/>
                </a:solidFill>
              </a:rPr>
              <a:t>Filologia italiana (L-FIL-LET/13) o </a:t>
            </a:r>
            <a:br>
              <a:rPr lang="it-IT" sz="6400" i="1" dirty="0">
                <a:solidFill>
                  <a:srgbClr val="4472C4"/>
                </a:solidFill>
              </a:rPr>
            </a:br>
            <a:r>
              <a:rPr lang="it-IT" sz="6400" i="1" dirty="0">
                <a:solidFill>
                  <a:srgbClr val="4472C4"/>
                </a:solidFill>
              </a:rPr>
              <a:t>Linguistica italiana (L-FIL-LET/12)  (TAF B </a:t>
            </a:r>
            <a:r>
              <a:rPr lang="it-IT" sz="6400" i="1" dirty="0" err="1">
                <a:solidFill>
                  <a:srgbClr val="4472C4"/>
                </a:solidFill>
              </a:rPr>
              <a:t>Caratt</a:t>
            </a:r>
            <a:r>
              <a:rPr lang="it-IT" sz="6400" i="1" dirty="0">
                <a:solidFill>
                  <a:srgbClr val="4472C4"/>
                </a:solidFill>
              </a:rPr>
              <a:t>.; 9 ECTS)</a:t>
            </a:r>
            <a:r>
              <a:rPr lang="es-ES" sz="6400" i="1" dirty="0">
                <a:solidFill>
                  <a:srgbClr val="4472C4"/>
                </a:solidFill>
              </a:rPr>
              <a:t> </a:t>
            </a:r>
          </a:p>
          <a:p>
            <a:pPr lvl="0">
              <a:lnSpc>
                <a:spcPts val="1920"/>
              </a:lnSpc>
              <a:spcBef>
                <a:spcPts val="0"/>
              </a:spcBef>
            </a:pPr>
            <a:r>
              <a:rPr lang="it-IT" sz="6400" i="1" dirty="0">
                <a:solidFill>
                  <a:srgbClr val="4472C4"/>
                </a:solidFill>
              </a:rPr>
              <a:t>Letteratura Lingua B (TAF B </a:t>
            </a:r>
            <a:r>
              <a:rPr lang="it-IT" sz="6400" i="1" dirty="0" err="1">
                <a:solidFill>
                  <a:srgbClr val="4472C4"/>
                </a:solidFill>
              </a:rPr>
              <a:t>Caratt</a:t>
            </a:r>
            <a:r>
              <a:rPr lang="it-IT" sz="6400" i="1" dirty="0">
                <a:solidFill>
                  <a:srgbClr val="4472C4"/>
                </a:solidFill>
              </a:rPr>
              <a:t>.; 9 ECTS</a:t>
            </a:r>
            <a:r>
              <a:rPr lang="es-ES" sz="6400" i="1" dirty="0">
                <a:solidFill>
                  <a:srgbClr val="4472C4"/>
                </a:solidFill>
              </a:rPr>
              <a:t>)</a:t>
            </a:r>
            <a:r>
              <a:rPr lang="it-IT" sz="6400" i="1" dirty="0">
                <a:solidFill>
                  <a:srgbClr val="4472C4"/>
                </a:solidFill>
              </a:rPr>
              <a:t> </a:t>
            </a:r>
            <a:endParaRPr lang="es-ES" sz="6400" i="1" dirty="0">
              <a:solidFill>
                <a:srgbClr val="4472C4"/>
              </a:solidFill>
            </a:endParaRPr>
          </a:p>
          <a:p>
            <a:pPr lvl="0">
              <a:lnSpc>
                <a:spcPts val="1920"/>
              </a:lnSpc>
              <a:spcBef>
                <a:spcPts val="0"/>
              </a:spcBef>
            </a:pPr>
            <a:r>
              <a:rPr lang="it-IT" sz="6400" i="1" dirty="0">
                <a:solidFill>
                  <a:srgbClr val="4472C4"/>
                </a:solidFill>
              </a:rPr>
              <a:t>Informatica (TAF B </a:t>
            </a:r>
            <a:r>
              <a:rPr lang="it-IT" sz="6400" i="1" dirty="0" err="1">
                <a:solidFill>
                  <a:srgbClr val="4472C4"/>
                </a:solidFill>
              </a:rPr>
              <a:t>Caratt</a:t>
            </a:r>
            <a:r>
              <a:rPr lang="it-IT" sz="6400" i="1" dirty="0">
                <a:solidFill>
                  <a:srgbClr val="4472C4"/>
                </a:solidFill>
              </a:rPr>
              <a:t>.; 9 ECTS)</a:t>
            </a:r>
            <a:endParaRPr lang="es-ES" sz="6400" i="1" dirty="0">
              <a:solidFill>
                <a:srgbClr val="4472C4"/>
              </a:solidFill>
            </a:endParaRPr>
          </a:p>
          <a:p>
            <a:endParaRPr lang="es-ES" sz="7600" dirty="0">
              <a:solidFill>
                <a:schemeClr val="accent5"/>
              </a:solidFill>
            </a:endParaRPr>
          </a:p>
          <a:p>
            <a:r>
              <a:rPr lang="es-ES" sz="6400" dirty="0">
                <a:solidFill>
                  <a:schemeClr val="accent5"/>
                </a:solidFill>
              </a:rPr>
              <a:t>• TFM:  con dirección compartida (defensa en cualquiera de las dos instituciones)</a:t>
            </a:r>
          </a:p>
          <a:p>
            <a:endParaRPr lang="es-ES" dirty="0">
              <a:solidFill>
                <a:schemeClr val="accent5"/>
              </a:solidFill>
            </a:endParaRPr>
          </a:p>
        </p:txBody>
      </p:sp>
      <p:sp>
        <p:nvSpPr>
          <p:cNvPr id="5" name="AutoShape 2" descr="Resultado de imagen de logo UniversitÃ  dell'Insubri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>
              <a:solidFill>
                <a:prstClr val="black"/>
              </a:solidFill>
            </a:endParaRPr>
          </a:p>
        </p:txBody>
      </p:sp>
      <p:pic>
        <p:nvPicPr>
          <p:cNvPr id="12" name="Imagen 1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2808" y="1513059"/>
            <a:ext cx="2286000" cy="2000250"/>
          </a:xfrm>
          <a:prstGeom prst="rect">
            <a:avLst/>
          </a:prstGeom>
        </p:spPr>
      </p:pic>
      <p:pic>
        <p:nvPicPr>
          <p:cNvPr id="6" name="Immagine 2" descr="logo_latodx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22940" y="2046307"/>
            <a:ext cx="2617662" cy="115913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2535724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54</Words>
  <Application>Microsoft Office PowerPoint</Application>
  <PresentationFormat>Panorámica</PresentationFormat>
  <Paragraphs>68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1_Tema de Office</vt:lpstr>
      <vt:lpstr>Presentación de PowerPoint</vt:lpstr>
      <vt:lpstr>Presentación de PowerPoint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Dina</dc:creator>
  <cp:lastModifiedBy>Dina</cp:lastModifiedBy>
  <cp:revision>5</cp:revision>
  <dcterms:created xsi:type="dcterms:W3CDTF">2018-11-05T08:16:18Z</dcterms:created>
  <dcterms:modified xsi:type="dcterms:W3CDTF">2022-11-04T08:22:35Z</dcterms:modified>
</cp:coreProperties>
</file>