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9"/>
    <p:restoredTop sz="95890"/>
  </p:normalViewPr>
  <p:slideViewPr>
    <p:cSldViewPr snapToGrid="0" snapToObjects="1">
      <p:cViewPr varScale="1">
        <p:scale>
          <a:sx n="91" d="100"/>
          <a:sy n="91" d="100"/>
        </p:scale>
        <p:origin x="-504" y="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5DA99-B0D1-D44C-836B-0EDA639E7B44}" type="datetimeFigureOut">
              <a:rPr lang="es-ES_tradnl" smtClean="0"/>
              <a:pPr/>
              <a:t>29/09/2020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6DEB5-2B1E-3548-AA55-36574091BFB6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7654254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5DA99-B0D1-D44C-836B-0EDA639E7B44}" type="datetimeFigureOut">
              <a:rPr lang="es-ES_tradnl" smtClean="0"/>
              <a:pPr/>
              <a:t>29/09/2020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6DEB5-2B1E-3548-AA55-36574091BFB6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0782237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5DA99-B0D1-D44C-836B-0EDA639E7B44}" type="datetimeFigureOut">
              <a:rPr lang="es-ES_tradnl" smtClean="0"/>
              <a:pPr/>
              <a:t>29/09/2020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6DEB5-2B1E-3548-AA55-36574091BFB6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238846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5DA99-B0D1-D44C-836B-0EDA639E7B44}" type="datetimeFigureOut">
              <a:rPr lang="es-ES_tradnl" smtClean="0"/>
              <a:pPr/>
              <a:t>29/09/2020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6DEB5-2B1E-3548-AA55-36574091BFB6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447067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5DA99-B0D1-D44C-836B-0EDA639E7B44}" type="datetimeFigureOut">
              <a:rPr lang="es-ES_tradnl" smtClean="0"/>
              <a:pPr/>
              <a:t>29/09/2020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6DEB5-2B1E-3548-AA55-36574091BFB6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604867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5DA99-B0D1-D44C-836B-0EDA639E7B44}" type="datetimeFigureOut">
              <a:rPr lang="es-ES_tradnl" smtClean="0"/>
              <a:pPr/>
              <a:t>29/09/2020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6DEB5-2B1E-3548-AA55-36574091BFB6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969651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5DA99-B0D1-D44C-836B-0EDA639E7B44}" type="datetimeFigureOut">
              <a:rPr lang="es-ES_tradnl" smtClean="0"/>
              <a:pPr/>
              <a:t>29/09/2020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6DEB5-2B1E-3548-AA55-36574091BFB6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479888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5DA99-B0D1-D44C-836B-0EDA639E7B44}" type="datetimeFigureOut">
              <a:rPr lang="es-ES_tradnl" smtClean="0"/>
              <a:pPr/>
              <a:t>29/09/2020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6DEB5-2B1E-3548-AA55-36574091BFB6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682202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5DA99-B0D1-D44C-836B-0EDA639E7B44}" type="datetimeFigureOut">
              <a:rPr lang="es-ES_tradnl" smtClean="0"/>
              <a:pPr/>
              <a:t>29/09/2020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6DEB5-2B1E-3548-AA55-36574091BFB6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151524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5DA99-B0D1-D44C-836B-0EDA639E7B44}" type="datetimeFigureOut">
              <a:rPr lang="es-ES_tradnl" smtClean="0"/>
              <a:pPr/>
              <a:t>29/09/2020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6DEB5-2B1E-3548-AA55-36574091BFB6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541442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5DA99-B0D1-D44C-836B-0EDA639E7B44}" type="datetimeFigureOut">
              <a:rPr lang="es-ES_tradnl" smtClean="0"/>
              <a:pPr/>
              <a:t>29/09/2020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B6DEB5-2B1E-3548-AA55-36574091BFB6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142944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_tradnl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E5DA99-B0D1-D44C-836B-0EDA639E7B44}" type="datetimeFigureOut">
              <a:rPr lang="es-ES_tradnl" smtClean="0"/>
              <a:pPr/>
              <a:t>29/09/2020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B6DEB5-2B1E-3548-AA55-36574091BFB6}" type="slidenum">
              <a:rPr lang="es-ES_tradnl" smtClean="0"/>
              <a:pPr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xmlns="" val="1547761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207568" y="333607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FF0000"/>
                </a:solidFill>
                <a:latin typeface="Alegreya Sans SC" charset="0"/>
                <a:ea typeface="Alegreya Sans SC" charset="0"/>
                <a:cs typeface="Alegreya Sans SC" charset="0"/>
              </a:rPr>
              <a:t>Resumen para estudiantes</a:t>
            </a:r>
            <a:endParaRPr lang="es-ES_tradnl" sz="2800" b="1" dirty="0"/>
          </a:p>
        </p:txBody>
      </p:sp>
      <p:sp>
        <p:nvSpPr>
          <p:cNvPr id="3" name="Rectángulo 2"/>
          <p:cNvSpPr/>
          <p:nvPr/>
        </p:nvSpPr>
        <p:spPr>
          <a:xfrm>
            <a:off x="924910" y="1196752"/>
            <a:ext cx="9419562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FF0000"/>
                </a:solidFill>
              </a:rPr>
              <a:t>Antes</a:t>
            </a:r>
            <a:r>
              <a:rPr lang="es-ES" sz="2400" dirty="0"/>
              <a:t> de la asignación</a:t>
            </a:r>
          </a:p>
          <a:p>
            <a:endParaRPr lang="es-ES" sz="2400" dirty="0"/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000" dirty="0"/>
              <a:t> Comprobar que has superado </a:t>
            </a:r>
            <a:r>
              <a:rPr lang="es-ES" sz="2200" b="1" dirty="0"/>
              <a:t>+ del 50 % de los créditos del Grado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200" b="1" dirty="0"/>
              <a:t> Matricularte</a:t>
            </a:r>
            <a:r>
              <a:rPr lang="es-ES" sz="2000" dirty="0"/>
              <a:t> de la asignatura “Práctico” de tu Grado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000" dirty="0"/>
              <a:t> Comprobar las </a:t>
            </a:r>
            <a:r>
              <a:rPr lang="es-ES" sz="2200" b="1" dirty="0"/>
              <a:t>fechas de la convocatoria</a:t>
            </a:r>
            <a:r>
              <a:rPr lang="es-ES" sz="2000" dirty="0"/>
              <a:t> que más te interesa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200" b="1" dirty="0"/>
              <a:t> Registrarte en ÍCARO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000" dirty="0"/>
              <a:t> Con la convocatoria abierta: </a:t>
            </a:r>
            <a:r>
              <a:rPr lang="es-ES" sz="2200" b="1" dirty="0"/>
              <a:t>seleccionar las ofertas </a:t>
            </a:r>
            <a:r>
              <a:rPr lang="es-ES" sz="2000" dirty="0"/>
              <a:t>de prácticas que más te interesan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000" dirty="0"/>
              <a:t> Con la convocatoria ya cerrada: </a:t>
            </a:r>
            <a:r>
              <a:rPr lang="es-ES" sz="2000" b="1" dirty="0"/>
              <a:t>comprobar</a:t>
            </a:r>
            <a:r>
              <a:rPr lang="es-ES" sz="2000" dirty="0"/>
              <a:t> que se </a:t>
            </a:r>
            <a:r>
              <a:rPr lang="es-ES" sz="2000" dirty="0" smtClean="0"/>
              <a:t>te </a:t>
            </a:r>
            <a:r>
              <a:rPr lang="es-ES" sz="2000" dirty="0"/>
              <a:t>ha asignado una práctica en las </a:t>
            </a:r>
            <a:r>
              <a:rPr lang="es-ES" sz="2000" b="1" dirty="0" smtClean="0"/>
              <a:t>provisionales</a:t>
            </a:r>
            <a:endParaRPr lang="es-ES" sz="2000" b="1" dirty="0"/>
          </a:p>
          <a:p>
            <a:endParaRPr lang="es-ES" sz="2000" dirty="0"/>
          </a:p>
        </p:txBody>
      </p:sp>
      <p:sp>
        <p:nvSpPr>
          <p:cNvPr id="6" name="CuadroTexto 5"/>
          <p:cNvSpPr txBox="1"/>
          <p:nvPr/>
        </p:nvSpPr>
        <p:spPr>
          <a:xfrm>
            <a:off x="4469007" y="687550"/>
            <a:ext cx="36140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1600" dirty="0" smtClean="0">
                <a:solidFill>
                  <a:schemeClr val="tx1">
                    <a:alpha val="63000"/>
                  </a:schemeClr>
                </a:solidFill>
              </a:rPr>
              <a:t>Facultad de Filología US / Curso 2020-21</a:t>
            </a:r>
            <a:endParaRPr lang="es-ES_tradnl" sz="1600" dirty="0">
              <a:solidFill>
                <a:schemeClr val="tx1">
                  <a:alpha val="63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88957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207568" y="188641"/>
            <a:ext cx="813690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FF0000"/>
                </a:solidFill>
                <a:latin typeface="Alegreya Sans SC" charset="0"/>
                <a:ea typeface="Alegreya Sans SC" charset="0"/>
                <a:cs typeface="Alegreya Sans SC" charset="0"/>
              </a:rPr>
              <a:t>Resumen para estudiantes </a:t>
            </a:r>
            <a:r>
              <a:rPr lang="es-ES_tradnl" sz="4400" b="1" dirty="0" smtClean="0">
                <a:solidFill>
                  <a:srgbClr val="000000"/>
                </a:solidFill>
                <a:latin typeface="Calibri" charset="0"/>
              </a:rPr>
              <a:t> </a:t>
            </a:r>
            <a:endParaRPr lang="es-ES_tradnl" sz="4400" b="1" dirty="0"/>
          </a:p>
        </p:txBody>
      </p:sp>
      <p:sp>
        <p:nvSpPr>
          <p:cNvPr id="3" name="Rectángulo 2"/>
          <p:cNvSpPr/>
          <p:nvPr/>
        </p:nvSpPr>
        <p:spPr>
          <a:xfrm>
            <a:off x="1061545" y="1196753"/>
            <a:ext cx="9282927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0000"/>
                </a:solidFill>
              </a:rPr>
              <a:t>Después</a:t>
            </a:r>
            <a:r>
              <a:rPr lang="es-ES" sz="2400" dirty="0" smtClean="0"/>
              <a:t> </a:t>
            </a:r>
            <a:r>
              <a:rPr lang="es-ES" sz="2400" dirty="0"/>
              <a:t>de la asignación</a:t>
            </a:r>
          </a:p>
          <a:p>
            <a:endParaRPr lang="es-ES" sz="2400" dirty="0"/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000" dirty="0"/>
              <a:t> </a:t>
            </a:r>
            <a:r>
              <a:rPr lang="es-ES" sz="2000" dirty="0" smtClean="0"/>
              <a:t>[En prácticas en contacto con </a:t>
            </a:r>
            <a:r>
              <a:rPr lang="es-ES" sz="2000" b="1" dirty="0" smtClean="0"/>
              <a:t>menores: antes de la resolución definitiva</a:t>
            </a:r>
            <a:r>
              <a:rPr lang="es-ES" sz="2000" dirty="0" smtClean="0"/>
              <a:t>, entregar en Secretaría el </a:t>
            </a:r>
            <a:r>
              <a:rPr lang="es-ES" sz="2000" b="1" dirty="0" smtClean="0"/>
              <a:t>Certificado de delitos de naturaleza sexual</a:t>
            </a:r>
            <a:r>
              <a:rPr lang="es-ES" sz="2000" dirty="0" smtClean="0"/>
              <a:t>]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000" dirty="0" smtClean="0"/>
              <a:t>Descargar </a:t>
            </a:r>
            <a:r>
              <a:rPr lang="es-ES" sz="2000" dirty="0"/>
              <a:t>en ÍCARO tu </a:t>
            </a:r>
            <a:r>
              <a:rPr lang="es-ES" sz="2000" b="1" dirty="0"/>
              <a:t>Acta de Selección</a:t>
            </a:r>
            <a:r>
              <a:rPr lang="es-ES" sz="2000" dirty="0"/>
              <a:t> </a:t>
            </a:r>
            <a:r>
              <a:rPr lang="es-ES" sz="2000" dirty="0" smtClean="0"/>
              <a:t>y firmar las 3 copias</a:t>
            </a:r>
            <a:endParaRPr lang="es-ES" sz="2000" dirty="0"/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200" b="1" dirty="0"/>
              <a:t> </a:t>
            </a:r>
            <a:r>
              <a:rPr lang="es-ES" sz="2200" b="1" dirty="0" smtClean="0"/>
              <a:t> </a:t>
            </a:r>
            <a:r>
              <a:rPr lang="es-ES" sz="2200" b="1" dirty="0"/>
              <a:t>Contactar</a:t>
            </a:r>
            <a:r>
              <a:rPr lang="es-ES" sz="2200" dirty="0"/>
              <a:t> y </a:t>
            </a:r>
            <a:r>
              <a:rPr lang="es-ES" sz="2200" b="1" dirty="0"/>
              <a:t>entregar copias</a:t>
            </a:r>
            <a:r>
              <a:rPr lang="es-ES" sz="2200" dirty="0"/>
              <a:t> del Acta de selección:</a:t>
            </a:r>
          </a:p>
          <a:p>
            <a:pPr lvl="2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000" dirty="0"/>
              <a:t>1. </a:t>
            </a:r>
            <a:r>
              <a:rPr lang="es-ES" sz="2000" b="1" dirty="0"/>
              <a:t>Entidad colaboradora</a:t>
            </a:r>
            <a:r>
              <a:rPr lang="es-ES" sz="2000" dirty="0"/>
              <a:t>: fijar condiciones</a:t>
            </a:r>
          </a:p>
          <a:p>
            <a:pPr lvl="2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000" dirty="0"/>
              <a:t>2. </a:t>
            </a:r>
            <a:r>
              <a:rPr lang="es-ES" sz="2000" b="1" dirty="0"/>
              <a:t>Secretaría</a:t>
            </a:r>
            <a:r>
              <a:rPr lang="es-ES" sz="2000" dirty="0"/>
              <a:t>: entrega y copia propia con </a:t>
            </a:r>
            <a:r>
              <a:rPr lang="es-ES" sz="2000" dirty="0" smtClean="0"/>
              <a:t>sello </a:t>
            </a:r>
            <a:r>
              <a:rPr lang="es-ES" sz="2000" b="1" dirty="0"/>
              <a:t>en un máximo de 15 días desde la resolución </a:t>
            </a:r>
            <a:r>
              <a:rPr lang="es-ES" sz="2000" b="1" dirty="0" smtClean="0"/>
              <a:t>definitiva (*)</a:t>
            </a:r>
            <a:endParaRPr lang="es-ES" sz="2000" b="1" dirty="0"/>
          </a:p>
          <a:p>
            <a:pPr lvl="2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000" dirty="0"/>
              <a:t>3. Primera cita con el </a:t>
            </a:r>
            <a:r>
              <a:rPr lang="es-ES" sz="2000" b="1" dirty="0"/>
              <a:t>tutor académico</a:t>
            </a:r>
            <a:r>
              <a:rPr lang="es-ES" sz="2000" dirty="0"/>
              <a:t>: entregar fotocopia del acta firmada y sellada por </a:t>
            </a:r>
            <a:r>
              <a:rPr lang="es-ES" sz="2000" dirty="0" smtClean="0"/>
              <a:t>tres partes (estudiante, empresa, Vicedecanato)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000" dirty="0" smtClean="0"/>
              <a:t> (*) Entregar en Secretaría, junto con el Acta de selección, el </a:t>
            </a:r>
            <a:r>
              <a:rPr lang="es-ES" sz="2000" b="1" smtClean="0"/>
              <a:t>seguro</a:t>
            </a:r>
            <a:r>
              <a:rPr lang="es-ES" sz="2000" smtClean="0"/>
              <a:t> </a:t>
            </a:r>
            <a:r>
              <a:rPr lang="es-ES" sz="2000" b="1" smtClean="0"/>
              <a:t>específico</a:t>
            </a:r>
            <a:r>
              <a:rPr lang="es-ES" sz="2000" smtClean="0"/>
              <a:t> </a:t>
            </a:r>
            <a:r>
              <a:rPr lang="es-ES" sz="2000" dirty="0" smtClean="0"/>
              <a:t>(&gt;27 años) y la </a:t>
            </a:r>
            <a:r>
              <a:rPr lang="es-ES" sz="2000" b="1" dirty="0" smtClean="0"/>
              <a:t>declaración responsable </a:t>
            </a:r>
            <a:r>
              <a:rPr lang="es-ES" sz="2000" dirty="0" smtClean="0"/>
              <a:t>(COVID-19)</a:t>
            </a:r>
          </a:p>
          <a:p>
            <a:pPr lvl="2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ES" sz="2000" dirty="0" smtClean="0"/>
          </a:p>
          <a:p>
            <a:pPr marL="800100" lvl="1" indent="-342900">
              <a:spcAft>
                <a:spcPts val="1200"/>
              </a:spcAft>
              <a:buFont typeface="Wingdings" charset="2"/>
              <a:buChar char="§"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xmlns="" val="1245533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207568" y="300153"/>
            <a:ext cx="813690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 smtClean="0">
                <a:solidFill>
                  <a:srgbClr val="FF0000"/>
                </a:solidFill>
                <a:latin typeface="Alegreya Sans SC" charset="0"/>
                <a:ea typeface="Alegreya Sans SC" charset="0"/>
                <a:cs typeface="Alegreya Sans SC" charset="0"/>
              </a:rPr>
              <a:t>Resumen para estudiantes </a:t>
            </a:r>
            <a:r>
              <a:rPr lang="es-ES_tradnl" sz="2800" b="1" dirty="0" smtClean="0">
                <a:solidFill>
                  <a:srgbClr val="000000"/>
                </a:solidFill>
                <a:latin typeface="Calibri" charset="0"/>
              </a:rPr>
              <a:t> </a:t>
            </a:r>
            <a:endParaRPr lang="es-ES_tradnl" sz="2800" b="1" dirty="0"/>
          </a:p>
        </p:txBody>
      </p:sp>
      <p:sp>
        <p:nvSpPr>
          <p:cNvPr id="3" name="Rectángulo 2"/>
          <p:cNvSpPr/>
          <p:nvPr/>
        </p:nvSpPr>
        <p:spPr>
          <a:xfrm>
            <a:off x="1072055" y="1196753"/>
            <a:ext cx="9122979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s-ES" sz="2800" b="1" dirty="0">
                <a:solidFill>
                  <a:srgbClr val="FF0000"/>
                </a:solidFill>
              </a:rPr>
              <a:t>En el curso de desarrollo </a:t>
            </a:r>
            <a:r>
              <a:rPr lang="es-ES" sz="2800" dirty="0"/>
              <a:t>de las prácticas</a:t>
            </a:r>
            <a:endParaRPr lang="es-ES" sz="2400" dirty="0"/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000" dirty="0"/>
              <a:t> </a:t>
            </a:r>
            <a:r>
              <a:rPr lang="es-ES" sz="2000" b="1" dirty="0"/>
              <a:t>La segunda</a:t>
            </a:r>
            <a:r>
              <a:rPr lang="es-ES" sz="2000" dirty="0"/>
              <a:t> cita con el tutor académico</a:t>
            </a:r>
          </a:p>
          <a:p>
            <a:pPr lvl="1"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ES" sz="2000" dirty="0"/>
          </a:p>
          <a:p>
            <a:pPr>
              <a:spcAft>
                <a:spcPts val="1200"/>
              </a:spcAft>
            </a:pPr>
            <a:r>
              <a:rPr lang="es-ES" sz="2800" b="1" dirty="0">
                <a:solidFill>
                  <a:srgbClr val="FF0000"/>
                </a:solidFill>
              </a:rPr>
              <a:t>A la finalización </a:t>
            </a:r>
            <a:r>
              <a:rPr lang="es-ES" sz="2800" dirty="0"/>
              <a:t>de las prácticas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000" dirty="0"/>
              <a:t> </a:t>
            </a:r>
            <a:r>
              <a:rPr lang="es-ES" sz="2000" dirty="0" smtClean="0"/>
              <a:t>Cumplimentar en ÍCARO el informe de valoración (memoria final y encuesta de satisfacción)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000" dirty="0" smtClean="0"/>
              <a:t>Recordar al tutor de empresa que debe cumplimentar en ÍCARO el informe de valoración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000" dirty="0" smtClean="0"/>
              <a:t>La </a:t>
            </a:r>
            <a:r>
              <a:rPr lang="es-ES" sz="2000" b="1" dirty="0"/>
              <a:t>tercera</a:t>
            </a:r>
            <a:r>
              <a:rPr lang="es-ES" sz="2000" dirty="0"/>
              <a:t> cita (cita final) con el tutor </a:t>
            </a:r>
            <a:r>
              <a:rPr lang="es-ES" sz="2000" dirty="0" smtClean="0"/>
              <a:t>académico</a:t>
            </a:r>
            <a:endParaRPr lang="es-ES" sz="2000" u="sng" dirty="0"/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000" dirty="0" smtClean="0"/>
              <a:t>Comprobar </a:t>
            </a:r>
            <a:r>
              <a:rPr lang="es-ES" sz="2000" dirty="0"/>
              <a:t>en la plataforma Enseñanza Virtual tu calificación final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000" dirty="0"/>
              <a:t>Comprobar en la plataforma Enseñanza Virtual </a:t>
            </a:r>
            <a:r>
              <a:rPr lang="es-ES" sz="2000" dirty="0" smtClean="0"/>
              <a:t>tu </a:t>
            </a:r>
            <a:r>
              <a:rPr lang="es-ES" sz="2000" dirty="0"/>
              <a:t>calificación </a:t>
            </a:r>
            <a:r>
              <a:rPr lang="es-ES" sz="2000" dirty="0" smtClean="0"/>
              <a:t>definitiva</a:t>
            </a:r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s-ES" sz="2000" dirty="0" smtClean="0"/>
              <a:t>Comprobar en SEVIUS tu calificación definitiva, tras la fecha del cierre de Actas</a:t>
            </a:r>
            <a:endParaRPr lang="es-ES" sz="2000" dirty="0"/>
          </a:p>
          <a:p>
            <a:pPr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xmlns="" val="5417452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321</Words>
  <Application>Microsoft Office PowerPoint</Application>
  <PresentationFormat>Personalizado</PresentationFormat>
  <Paragraphs>31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4" baseType="lpstr">
      <vt:lpstr>Tema de Office</vt:lpstr>
      <vt:lpstr>Diapositiva 1</vt:lpstr>
      <vt:lpstr>Diapositiva 2</vt:lpstr>
      <vt:lpstr>Diapositiva 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Víctor Borrero</dc:creator>
  <cp:lastModifiedBy>Jose</cp:lastModifiedBy>
  <cp:revision>13</cp:revision>
  <dcterms:created xsi:type="dcterms:W3CDTF">2019-11-30T10:45:10Z</dcterms:created>
  <dcterms:modified xsi:type="dcterms:W3CDTF">2020-09-28T23:43:55Z</dcterms:modified>
</cp:coreProperties>
</file>